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4"/>
  </p:notes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08" r:id="rId20"/>
    <p:sldId id="307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7" r:id="rId29"/>
    <p:sldId id="288" r:id="rId30"/>
    <p:sldId id="28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9" r:id="rId39"/>
    <p:sldId id="310" r:id="rId40"/>
    <p:sldId id="330" r:id="rId41"/>
    <p:sldId id="331" r:id="rId42"/>
    <p:sldId id="337" r:id="rId43"/>
    <p:sldId id="332" r:id="rId44"/>
    <p:sldId id="339" r:id="rId45"/>
    <p:sldId id="333" r:id="rId46"/>
    <p:sldId id="341" r:id="rId47"/>
    <p:sldId id="334" r:id="rId48"/>
    <p:sldId id="343" r:id="rId49"/>
    <p:sldId id="345" r:id="rId50"/>
    <p:sldId id="347" r:id="rId51"/>
    <p:sldId id="349" r:id="rId52"/>
    <p:sldId id="335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23FE-F229-41BA-91DA-4A910F413415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83EF0-FB23-4E39-B01B-417786998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2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70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283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53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89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436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3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382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9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165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62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21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27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04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88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15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834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D18AA6-CB1A-40BE-82A5-ED6342B57873}" type="datetimeFigureOut">
              <a:rPr lang="el-GR" smtClean="0"/>
              <a:pPr/>
              <a:t>24/9/2017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EFB2-2658-4CCF-B9D7-060739A1A1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780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988840"/>
            <a:ext cx="7772400" cy="1920875"/>
          </a:xfrm>
        </p:spPr>
        <p:txBody>
          <a:bodyPr/>
          <a:lstStyle/>
          <a:p>
            <a:pPr algn="ctr">
              <a:defRPr/>
            </a:pPr>
            <a:r>
              <a:rPr lang="el-GR" sz="3200" b="1" dirty="0">
                <a:latin typeface="Calibri" pitchFamily="-84" charset="0"/>
                <a:ea typeface="ＭＳ Ｐゴシック" pitchFamily="-84" charset="-128"/>
              </a:rPr>
              <a:t>Φυσιολογία της </a:t>
            </a:r>
            <a:r>
              <a:rPr lang="el-GR" sz="3200" b="1" dirty="0" smtClean="0">
                <a:latin typeface="Calibri" pitchFamily="-84" charset="0"/>
                <a:ea typeface="ＭＳ Ｐゴシック" pitchFamily="-84" charset="-128"/>
              </a:rPr>
              <a:t>οξεοβασικής </a:t>
            </a:r>
            <a:r>
              <a:rPr lang="el-GR" sz="3200" b="1" dirty="0">
                <a:latin typeface="Calibri" pitchFamily="-84" charset="0"/>
                <a:ea typeface="ＭＳ Ｐゴシック" pitchFamily="-84" charset="-128"/>
              </a:rPr>
              <a:t>ισορροπίας</a:t>
            </a:r>
            <a:r>
              <a:rPr lang="en-US" sz="3200" b="1" dirty="0">
                <a:latin typeface="Calibri" pitchFamily="-84" charset="0"/>
                <a:ea typeface="ＭＳ Ｐゴシック" pitchFamily="-84" charset="-128"/>
              </a:rPr>
              <a:t>. </a:t>
            </a:r>
            <a:r>
              <a:rPr lang="el-GR" sz="3200" b="1" dirty="0">
                <a:latin typeface="Calibri" pitchFamily="-84" charset="0"/>
                <a:ea typeface="ＭＳ Ｐゴシック" pitchFamily="-84" charset="-128"/>
              </a:rPr>
              <a:t>Επίδραση του </a:t>
            </a:r>
            <a:r>
              <a:rPr lang="en-US" sz="3200" b="1" dirty="0"/>
              <a:t>pH</a:t>
            </a:r>
            <a:r>
              <a:rPr lang="pl-PL" sz="3200" b="1" dirty="0"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l-GR" sz="3200" b="1" dirty="0">
                <a:latin typeface="Calibri" pitchFamily="-84" charset="0"/>
                <a:ea typeface="ＭＳ Ｐゴシック" pitchFamily="-84" charset="-128"/>
              </a:rPr>
              <a:t>στις κυτταρικές λειτουργίες.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56350E-7A0E-4AA2-BD59-1B6E2FDD6300}"/>
              </a:ext>
            </a:extLst>
          </p:cNvPr>
          <p:cNvSpPr txBox="1"/>
          <p:nvPr/>
        </p:nvSpPr>
        <p:spPr>
          <a:xfrm>
            <a:off x="6007696" y="465409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Σπ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. Μιχαήλ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Documents and Settings\User\Τα έγγραφά μου\Ληφθέντα αρχεία\φωτογραφία.JPG"/>
          <p:cNvPicPr>
            <a:picLocks noChangeAspect="1" noChangeArrowheads="1"/>
          </p:cNvPicPr>
          <p:nvPr/>
        </p:nvPicPr>
        <p:blipFill>
          <a:blip r:embed="rId2"/>
          <a:srcRect l="19669" t="4657" r="17831" b="2206"/>
          <a:stretch>
            <a:fillRect/>
          </a:stretch>
        </p:blipFill>
        <p:spPr bwMode="auto">
          <a:xfrm rot="5400000">
            <a:off x="1512094" y="-15081"/>
            <a:ext cx="6119812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6975" y="977900"/>
            <a:ext cx="42100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6414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Παράγοντες που ρυθμίζουν την </a:t>
            </a:r>
            <a:r>
              <a:rPr lang="el-GR" sz="3600" b="1" dirty="0" err="1">
                <a:latin typeface="Calibri" pitchFamily="-84" charset="0"/>
                <a:ea typeface="ＭＳ Ｐゴシック" pitchFamily="-84" charset="-128"/>
              </a:rPr>
              <a:t>επαναρρόφηση</a:t>
            </a: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n-US" sz="3600" b="1" dirty="0"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3600" b="1" baseline="-25000" dirty="0"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3600" b="1" baseline="30000" dirty="0"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 στο εγγύς </a:t>
            </a:r>
            <a:r>
              <a:rPr lang="el-GR" sz="3600" b="1" dirty="0" err="1">
                <a:latin typeface="Calibri" pitchFamily="-84" charset="0"/>
                <a:ea typeface="ＭＳ Ｐゴシック" pitchFamily="-84" charset="-128"/>
              </a:rPr>
              <a:t>εσπειραμένο</a:t>
            </a: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 σωληνάριο</a:t>
            </a:r>
            <a:endParaRPr lang="el-GR" sz="3600" b="1" baseline="30000" dirty="0">
              <a:latin typeface="Calibri" pitchFamily="-84" charset="0"/>
              <a:ea typeface="ＭＳ Ｐゴシック" pitchFamily="-84" charset="-128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2332038"/>
            <a:ext cx="7056437" cy="3905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Διηθούμενο φορτίο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2800" baseline="-25000" dirty="0"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2800" baseline="30000" dirty="0"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Συγκέντρωση Η</a:t>
            </a:r>
            <a:r>
              <a:rPr lang="el-GR" sz="2800" baseline="30000" dirty="0">
                <a:latin typeface="Calibri" pitchFamily="-84" charset="0"/>
                <a:ea typeface="ＭＳ Ｐゴシック" pitchFamily="-84" charset="-128"/>
              </a:rPr>
              <a:t>+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στο </a:t>
            </a:r>
            <a:r>
              <a:rPr lang="el-GR" sz="2800" dirty="0" err="1">
                <a:latin typeface="Calibri" pitchFamily="-84" charset="0"/>
                <a:ea typeface="ＭＳ Ｐゴシック" pitchFamily="-84" charset="-128"/>
              </a:rPr>
              <a:t>σωληναριακό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υγρό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Ενδοκυττάρια συγκέντρωση Η</a:t>
            </a:r>
            <a:r>
              <a:rPr lang="el-GR" sz="2800" baseline="30000" dirty="0">
                <a:latin typeface="Calibri" pitchFamily="-84" charset="0"/>
                <a:ea typeface="ＭＳ Ｐゴシック" pitchFamily="-84" charset="-128"/>
              </a:rPr>
              <a:t>+</a:t>
            </a:r>
            <a:endParaRPr lang="el-GR" sz="2800" dirty="0">
              <a:latin typeface="Calibri" pitchFamily="-84" charset="0"/>
              <a:ea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Ρυθμός </a:t>
            </a:r>
            <a:r>
              <a:rPr lang="el-GR" sz="2800" dirty="0" err="1">
                <a:latin typeface="Calibri" pitchFamily="-84" charset="0"/>
                <a:ea typeface="ＭＳ Ｐゴシック" pitchFamily="-84" charset="-128"/>
              </a:rPr>
              <a:t>επαναρρόφησης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Na</a:t>
            </a:r>
            <a:r>
              <a:rPr lang="en-US" sz="2800" baseline="30000" dirty="0">
                <a:latin typeface="Calibri" pitchFamily="-84" charset="0"/>
                <a:ea typeface="ＭＳ Ｐゴシック" pitchFamily="-84" charset="-128"/>
              </a:rPr>
              <a:t>+</a:t>
            </a:r>
            <a:endParaRPr lang="en-US" sz="2800" dirty="0">
              <a:latin typeface="Calibri" pitchFamily="-84" charset="0"/>
              <a:ea typeface="ＭＳ Ｐゴシック" pitchFamily="-84" charset="-128"/>
            </a:endParaRPr>
          </a:p>
          <a:p>
            <a:pPr lvl="2" eaLnBrk="1" hangingPunct="1">
              <a:lnSpc>
                <a:spcPct val="90000"/>
              </a:lnSpc>
              <a:buFont typeface="Wingdings" pitchFamily="-84" charset="2"/>
              <a:buChar char="v"/>
              <a:defRPr/>
            </a:pPr>
            <a:r>
              <a:rPr lang="el-GR" sz="2000" dirty="0" err="1">
                <a:latin typeface="Calibri" pitchFamily="-84" charset="0"/>
                <a:ea typeface="ＭＳ Ｐゴシック" pitchFamily="-84" charset="-128"/>
              </a:rPr>
              <a:t>Αγγειοτενσίνη</a:t>
            </a:r>
            <a:r>
              <a:rPr lang="el-GR" sz="2000" dirty="0"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n-US" sz="2000" dirty="0">
                <a:latin typeface="Calibri" pitchFamily="-84" charset="0"/>
                <a:ea typeface="ＭＳ Ｐゴシック" pitchFamily="-84" charset="-128"/>
              </a:rPr>
              <a:t>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Αρτηριακή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P</a:t>
            </a:r>
            <a:r>
              <a:rPr lang="en-US" sz="2800" baseline="-25000" dirty="0">
                <a:latin typeface="Calibri" pitchFamily="-84" charset="0"/>
                <a:ea typeface="ＭＳ Ｐゴシック" pitchFamily="-84" charset="-128"/>
              </a:rPr>
              <a:t>CO2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err="1">
                <a:latin typeface="Calibri" pitchFamily="-84" charset="0"/>
                <a:ea typeface="ＭＳ Ｐゴシック" pitchFamily="-84" charset="-128"/>
              </a:rPr>
              <a:t>Υπερασβεστιαιμία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, χαμηλή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PTH</a:t>
            </a:r>
            <a:endParaRPr lang="el-GR" sz="2800" dirty="0">
              <a:latin typeface="Calibri" pitchFamily="-84" charset="0"/>
              <a:ea typeface="ＭＳ Ｐゴシック" pitchFamily="-84" charset="-128"/>
            </a:endParaRPr>
          </a:p>
          <a:p>
            <a:pPr lvl="2" eaLnBrk="1" hangingPunct="1">
              <a:lnSpc>
                <a:spcPct val="90000"/>
              </a:lnSpc>
              <a:buFont typeface="Wingdings" pitchFamily="-84" charset="2"/>
              <a:buChar char="v"/>
              <a:defRPr/>
            </a:pPr>
            <a:r>
              <a:rPr lang="el-GR" sz="2000" dirty="0">
                <a:latin typeface="Calibri" pitchFamily="-84" charset="0"/>
                <a:ea typeface="ＭＳ Ｐゴシック" pitchFamily="-84" charset="-128"/>
              </a:rPr>
              <a:t>Αύξηση έκκρισης Η</a:t>
            </a:r>
            <a:r>
              <a:rPr lang="el-GR" sz="2000" baseline="30000" dirty="0">
                <a:latin typeface="Calibri" pitchFamily="-84" charset="0"/>
                <a:ea typeface="ＭＳ Ｐゴシック" pitchFamily="-84" charset="-128"/>
              </a:rPr>
              <a:t>+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5572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Ανασύνθεση και προσθήκη </a:t>
            </a:r>
            <a:r>
              <a:rPr lang="en-US" sz="3600" b="1" dirty="0"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3600" b="1" baseline="-25000" dirty="0"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3600" b="1" baseline="30000" dirty="0"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320800" y="2320925"/>
            <a:ext cx="6996113" cy="175577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>
                <a:latin typeface="Calibri" pitchFamily="-84" charset="0"/>
                <a:ea typeface="ＭＳ Ｐゴシック" pitchFamily="-84" charset="-128"/>
              </a:rPr>
              <a:t>Αποβολή τιτλοποιήσιμης οξύτητας</a:t>
            </a:r>
          </a:p>
          <a:p>
            <a:pPr eaLnBrk="1" hangingPunct="1">
              <a:defRPr/>
            </a:pPr>
            <a:r>
              <a:rPr lang="el-GR" sz="2800">
                <a:latin typeface="Calibri" pitchFamily="-84" charset="0"/>
                <a:ea typeface="ＭＳ Ｐゴシック" pitchFamily="-84" charset="-128"/>
              </a:rPr>
              <a:t>Σύνθεση και αποβολή </a:t>
            </a:r>
            <a:r>
              <a:rPr lang="en-US" sz="2800">
                <a:latin typeface="Calibri" pitchFamily="-84" charset="0"/>
                <a:ea typeface="ＭＳ Ｐゴシック" pitchFamily="-84" charset="-128"/>
              </a:rPr>
              <a:t>NH</a:t>
            </a:r>
            <a:r>
              <a:rPr lang="en-US" sz="2800" baseline="-25000">
                <a:latin typeface="Calibri" pitchFamily="-84" charset="0"/>
                <a:ea typeface="ＭＳ Ｐゴシック" pitchFamily="-84" charset="-128"/>
              </a:rPr>
              <a:t>4</a:t>
            </a:r>
            <a:r>
              <a:rPr lang="en-US" sz="2800" baseline="30000">
                <a:latin typeface="Calibri" pitchFamily="-84" charset="0"/>
                <a:ea typeface="ＭＳ Ｐゴシック" pitchFamily="-84" charset="-128"/>
              </a:rPr>
              <a:t>+</a:t>
            </a:r>
            <a:endParaRPr lang="el-GR" sz="2800">
              <a:latin typeface="Calibri" pitchFamily="-84" charset="0"/>
              <a:ea typeface="ＭＳ Ｐゴシック" pitchFamily="-8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12813" y="946150"/>
            <a:ext cx="7318375" cy="4965700"/>
            <a:chOff x="1449" y="1406"/>
            <a:chExt cx="9159" cy="5996"/>
          </a:xfrm>
        </p:grpSpPr>
        <p:pic>
          <p:nvPicPr>
            <p:cNvPr id="16388" name="Picture 3" descr="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9" y="1406"/>
              <a:ext cx="9159" cy="5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Text Box 4"/>
            <p:cNvSpPr txBox="1">
              <a:spLocks noChangeArrowheads="1"/>
            </p:cNvSpPr>
            <p:nvPr/>
          </p:nvSpPr>
          <p:spPr bwMode="auto">
            <a:xfrm>
              <a:off x="1607" y="6832"/>
              <a:ext cx="8908" cy="5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cs-CZ" sz="1200">
                  <a:latin typeface="Times New Roman" pitchFamily="-84" charset="0"/>
                </a:rPr>
                <a:t>Εικόνα</a:t>
              </a:r>
              <a:r>
                <a:rPr lang="cs-CZ" sz="1200">
                  <a:latin typeface="Verdana" pitchFamily="-84" charset="0"/>
                </a:rPr>
                <a:t> 9. Μηχανισμοί παραγωγής Τ.Α. και σχηματισμού «νέων» </a:t>
              </a:r>
              <a:r>
                <a:rPr lang="en-US" sz="1200">
                  <a:latin typeface="Verdana" pitchFamily="-84" charset="0"/>
                </a:rPr>
                <a:t>HCO</a:t>
              </a:r>
              <a:r>
                <a:rPr lang="cs-CZ" sz="1200" baseline="30000">
                  <a:latin typeface="Verdana" pitchFamily="-84" charset="0"/>
                </a:rPr>
                <a:t>-</a:t>
              </a:r>
              <a:r>
                <a:rPr lang="cs-CZ" sz="1200" baseline="-25000">
                  <a:latin typeface="Verdana" pitchFamily="-84" charset="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valtin 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9238"/>
            <a:ext cx="44196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Documents and Settings\User\Επιφάνεια εργασίας\Οξεοβασική Ισορροπία - Τελικό\Εικόνες\MIXAHL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595" y="404664"/>
            <a:ext cx="762973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9906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Μηχανισμοί επίδρασης των μεταβολών του </a:t>
            </a:r>
            <a:r>
              <a:rPr lang="el-GR" sz="3200" b="1" dirty="0" err="1">
                <a:solidFill>
                  <a:schemeClr val="tx1"/>
                </a:solidFill>
              </a:rPr>
              <a:t>εξωκυττάριου</a:t>
            </a:r>
            <a:r>
              <a:rPr lang="el-GR" sz="3200" b="1" dirty="0">
                <a:solidFill>
                  <a:schemeClr val="tx1"/>
                </a:solidFill>
              </a:rPr>
              <a:t> στο ενδοκυττάριο </a:t>
            </a:r>
            <a:r>
              <a:rPr lang="en-US" sz="3200" b="1" dirty="0">
                <a:solidFill>
                  <a:schemeClr val="tx1"/>
                </a:solidFill>
              </a:rPr>
              <a:t>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916832"/>
            <a:ext cx="8435280" cy="4608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400" b="1" dirty="0"/>
              <a:t>Μεταβολές στη μεταφορά οξέων και βάσεων δια μέσου των κυτταρικών μεμβρανών</a:t>
            </a:r>
          </a:p>
          <a:p>
            <a:pPr algn="ctr">
              <a:buNone/>
            </a:pPr>
            <a:endParaRPr lang="el-GR" sz="2800" b="1" dirty="0">
              <a:solidFill>
                <a:schemeClr val="bg1"/>
              </a:solidFill>
            </a:endParaRPr>
          </a:p>
          <a:p>
            <a:r>
              <a:rPr lang="el-GR" dirty="0"/>
              <a:t>Μη ιονική διάχυση οξέων και βάσεων</a:t>
            </a:r>
          </a:p>
          <a:p>
            <a:r>
              <a:rPr lang="el-GR" dirty="0"/>
              <a:t>Παθητική ροή φορτισμένων οξέων και βάσεων</a:t>
            </a:r>
          </a:p>
          <a:p>
            <a:r>
              <a:rPr lang="el-GR" dirty="0"/>
              <a:t>Ενεργοποίηση ή αναστολή των μεταφορέων</a:t>
            </a:r>
          </a:p>
          <a:p>
            <a:pPr lvl="1"/>
            <a:r>
              <a:rPr lang="el-GR" dirty="0"/>
              <a:t>Μεταφορά οξέων και βάσεων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2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Πηγές οξέων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sz="20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Πτητικό οξύ Η</a:t>
            </a:r>
            <a:r>
              <a:rPr lang="el-GR" sz="1600" b="1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20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CO</a:t>
            </a:r>
            <a:r>
              <a:rPr lang="en-US" sz="1600" b="1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endParaRPr lang="el-GR" sz="1600" b="1" baseline="-25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lvl="1" eaLnBrk="1" hangingPunct="1">
              <a:defRPr/>
            </a:pP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Αερόβιος μεταβολισμός 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→ CO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(τελικό προϊόν)</a:t>
            </a:r>
            <a:endParaRPr lang="en-US" sz="1400" baseline="-25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lvl="1" eaLnBrk="1" hangingPunct="1">
              <a:buFontTx/>
              <a:buNone/>
              <a:defRPr/>
            </a:pPr>
            <a:r>
              <a:rPr lang="el-GR" sz="12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CO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 H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O        </a:t>
            </a:r>
            <a:r>
              <a:rPr lang="el-GR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H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CO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  H</a:t>
            </a:r>
            <a:r>
              <a:rPr lang="el-GR" sz="18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+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 HCO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l-GR" sz="18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     </a:t>
            </a:r>
            <a:endParaRPr lang="el-GR" sz="1800" baseline="-25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lvl="1" eaLnBrk="1" hangingPunct="1">
              <a:buFontTx/>
              <a:buNone/>
              <a:defRPr/>
            </a:pPr>
            <a:r>
              <a:rPr lang="el-GR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H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O         </a:t>
            </a:r>
            <a:r>
              <a:rPr lang="el-GR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H</a:t>
            </a:r>
            <a:r>
              <a:rPr lang="el-GR" sz="18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+</a:t>
            </a:r>
          </a:p>
          <a:p>
            <a:pPr lvl="1" eaLnBrk="1" hangingPunct="1">
              <a:defRPr/>
            </a:pPr>
            <a:endParaRPr lang="el-GR" sz="1800" baseline="30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lvl="1" eaLnBrk="1" hangingPunct="1">
              <a:defRPr/>
            </a:pPr>
            <a:endParaRPr lang="el-GR" sz="18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lvl="1" eaLnBrk="1" hangingPunct="1">
              <a:buFontTx/>
              <a:buNone/>
              <a:defRPr/>
            </a:pPr>
            <a:r>
              <a:rPr lang="el-GR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OH</a:t>
            </a:r>
            <a:r>
              <a:rPr lang="el-GR" sz="18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+ CO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</a:t>
            </a:r>
            <a:r>
              <a:rPr lang="el-GR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18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l-GR" sz="18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</a:t>
            </a:r>
            <a:endParaRPr lang="en-US" sz="1800" baseline="-25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eaLnBrk="1" hangingPunct="1">
              <a:defRPr/>
            </a:pPr>
            <a:r>
              <a:rPr lang="el-GR" sz="20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Μη πτητικά οξέα (προϊόντα μεταβολισμού τροφών)</a:t>
            </a:r>
          </a:p>
          <a:p>
            <a:pPr lvl="1" eaLnBrk="1" hangingPunct="1">
              <a:defRPr/>
            </a:pPr>
            <a:r>
              <a:rPr lang="el-GR" sz="1400" dirty="0" smtClean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Πρωτεΐνες </a:t>
            </a:r>
            <a:r>
              <a:rPr lang="en-US" sz="1400" dirty="0" smtClean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αμινοξέα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 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pl-PL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</a:t>
            </a:r>
            <a:r>
              <a:rPr lang="el-GR" sz="1400" dirty="0" smtClean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θειικό 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οξύ</a:t>
            </a:r>
          </a:p>
          <a:p>
            <a:pPr eaLnBrk="1" hangingPunct="1">
              <a:buFontTx/>
              <a:buNone/>
              <a:defRPr/>
            </a:pP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       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5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H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11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NO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S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+15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O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</a:t>
            </a:r>
            <a:r>
              <a:rPr lang="pl-PL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4H + 2SO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4</a:t>
            </a:r>
            <a:r>
              <a:rPr lang="el-GR" sz="14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=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+ CO(NH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)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+ 7H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O + 9CO</a:t>
            </a:r>
            <a:r>
              <a:rPr lang="en-US" sz="14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</a:p>
          <a:p>
            <a:pPr eaLnBrk="1" hangingPunct="1">
              <a:buFontTx/>
              <a:buNone/>
              <a:defRPr/>
            </a:pP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 </a:t>
            </a:r>
          </a:p>
          <a:p>
            <a:pPr lvl="1" eaLnBrk="1" hangingPunct="1">
              <a:defRPr/>
            </a:pPr>
            <a:r>
              <a:rPr lang="el-GR" sz="1400" dirty="0" err="1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Φωσφορολιπίδια</a:t>
            </a: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   φωσφορικό οξύ</a:t>
            </a:r>
          </a:p>
          <a:p>
            <a:pPr lvl="1" eaLnBrk="1" hangingPunct="1">
              <a:defRPr/>
            </a:pPr>
            <a:r>
              <a:rPr lang="el-GR" sz="14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Υδατάνθρακες και λίπη             οργανικά οξέα</a:t>
            </a:r>
          </a:p>
          <a:p>
            <a:pPr eaLnBrk="1" hangingPunct="1">
              <a:defRPr/>
            </a:pPr>
            <a:r>
              <a:rPr lang="el-GR" sz="20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Αποβολή </a:t>
            </a:r>
            <a:r>
              <a:rPr lang="el-GR" sz="2000" b="1" dirty="0" err="1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αλκάλεων</a:t>
            </a:r>
            <a:r>
              <a:rPr lang="el-GR" sz="20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στα κόπρανα</a:t>
            </a:r>
          </a:p>
          <a:p>
            <a:pPr eaLnBrk="1" hangingPunct="1">
              <a:buFontTx/>
              <a:buNone/>
              <a:defRPr/>
            </a:pPr>
            <a:endParaRPr lang="el-GR" sz="2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</p:txBody>
      </p:sp>
      <p:cxnSp>
        <p:nvCxnSpPr>
          <p:cNvPr id="31" name="30 - Ευθύγραμμο βέλος σύνδεσης"/>
          <p:cNvCxnSpPr/>
          <p:nvPr/>
        </p:nvCxnSpPr>
        <p:spPr>
          <a:xfrm>
            <a:off x="2328863" y="2362200"/>
            <a:ext cx="285750" cy="158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10800000">
            <a:off x="2328863" y="2433638"/>
            <a:ext cx="285750" cy="1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ύγραμμο βέλος σύνδεσης"/>
          <p:cNvCxnSpPr/>
          <p:nvPr/>
        </p:nvCxnSpPr>
        <p:spPr>
          <a:xfrm>
            <a:off x="3400425" y="2362200"/>
            <a:ext cx="285750" cy="158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/>
          <p:nvPr/>
        </p:nvCxnSpPr>
        <p:spPr>
          <a:xfrm rot="10800000">
            <a:off x="3400425" y="2433638"/>
            <a:ext cx="285750" cy="1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ύγραμμο βέλος σύνδεσης"/>
          <p:cNvCxnSpPr/>
          <p:nvPr/>
        </p:nvCxnSpPr>
        <p:spPr>
          <a:xfrm>
            <a:off x="1847850" y="2743200"/>
            <a:ext cx="285750" cy="1588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/>
          <p:nvPr/>
        </p:nvCxnSpPr>
        <p:spPr>
          <a:xfrm rot="10800000">
            <a:off x="1847850" y="2814638"/>
            <a:ext cx="285750" cy="1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970453" y="3231356"/>
            <a:ext cx="73025" cy="287338"/>
            <a:chOff x="1447800" y="2881312"/>
            <a:chExt cx="73025" cy="287338"/>
          </a:xfrm>
        </p:grpSpPr>
        <p:cxnSp>
          <p:nvCxnSpPr>
            <p:cNvPr id="39" name="38 - Ευθύγραμμο βέλος σύνδεσης"/>
            <p:cNvCxnSpPr/>
            <p:nvPr/>
          </p:nvCxnSpPr>
          <p:spPr>
            <a:xfrm rot="5400000">
              <a:off x="1304131" y="3024981"/>
              <a:ext cx="287338" cy="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- Ευθύγραμμο βέλος σύνδεσης"/>
            <p:cNvCxnSpPr/>
            <p:nvPr/>
          </p:nvCxnSpPr>
          <p:spPr>
            <a:xfrm rot="5400000" flipH="1" flipV="1">
              <a:off x="1377157" y="3024981"/>
              <a:ext cx="285750" cy="15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81214" y="3890963"/>
            <a:ext cx="285750" cy="73025"/>
            <a:chOff x="2286000" y="3214688"/>
            <a:chExt cx="285750" cy="73025"/>
          </a:xfrm>
        </p:grpSpPr>
        <p:cxnSp>
          <p:nvCxnSpPr>
            <p:cNvPr id="46" name="45 - Ευθύγραμμο βέλος σύνδεσης"/>
            <p:cNvCxnSpPr/>
            <p:nvPr/>
          </p:nvCxnSpPr>
          <p:spPr>
            <a:xfrm>
              <a:off x="2286000" y="3214688"/>
              <a:ext cx="28575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- Ευθύγραμμο βέλος σύνδεσης"/>
            <p:cNvCxnSpPr/>
            <p:nvPr/>
          </p:nvCxnSpPr>
          <p:spPr>
            <a:xfrm rot="10800000">
              <a:off x="2286000" y="3286126"/>
              <a:ext cx="285750" cy="15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47 - Ευθύγραμμο βέλος σύνδεσης"/>
          <p:cNvCxnSpPr/>
          <p:nvPr/>
        </p:nvCxnSpPr>
        <p:spPr>
          <a:xfrm>
            <a:off x="2604831" y="5618737"/>
            <a:ext cx="357187" cy="1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53 - TextBox"/>
          <p:cNvSpPr txBox="1">
            <a:spLocks noChangeArrowheads="1"/>
          </p:cNvSpPr>
          <p:nvPr/>
        </p:nvSpPr>
        <p:spPr bwMode="auto">
          <a:xfrm>
            <a:off x="3881034" y="4748213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>
                <a:solidFill>
                  <a:srgbClr val="FFFFFF"/>
                </a:solidFill>
              </a:rPr>
              <a:t>Ουρία</a:t>
            </a:r>
            <a:r>
              <a:rPr lang="el-GR" sz="3200" dirty="0">
                <a:solidFill>
                  <a:srgbClr val="FFFFFF"/>
                </a:solidFill>
              </a:rPr>
              <a:t> </a:t>
            </a:r>
            <a:endParaRPr lang="el-GR" dirty="0">
              <a:solidFill>
                <a:srgbClr val="FFFFFF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133600" y="4642803"/>
            <a:ext cx="1500188" cy="231775"/>
            <a:chOff x="2133600" y="4265612"/>
            <a:chExt cx="1500187" cy="231776"/>
          </a:xfrm>
        </p:grpSpPr>
        <p:cxnSp>
          <p:nvCxnSpPr>
            <p:cNvPr id="50" name="49 - Ευθύγραμμο βέλος σύνδεσης"/>
            <p:cNvCxnSpPr/>
            <p:nvPr/>
          </p:nvCxnSpPr>
          <p:spPr>
            <a:xfrm>
              <a:off x="3276599" y="4265612"/>
              <a:ext cx="357188" cy="15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- Ευθύγραμμο βέλος σύνδεσης"/>
            <p:cNvCxnSpPr/>
            <p:nvPr/>
          </p:nvCxnSpPr>
          <p:spPr>
            <a:xfrm>
              <a:off x="2133600" y="4267199"/>
              <a:ext cx="28575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- Ευθύγραμμο βέλος σύνδεσης"/>
            <p:cNvCxnSpPr/>
            <p:nvPr/>
          </p:nvCxnSpPr>
          <p:spPr>
            <a:xfrm>
              <a:off x="2462213" y="4495800"/>
              <a:ext cx="357187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53 - TextBox">
            <a:extLst>
              <a:ext uri="{FF2B5EF4-FFF2-40B4-BE49-F238E27FC236}">
                <a16:creationId xmlns:a16="http://schemas.microsoft.com/office/drawing/2014/main" xmlns="" id="{B576ED9D-D8B4-48C3-A64F-80167DF7A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681" y="4788071"/>
            <a:ext cx="1000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dirty="0" err="1">
                <a:solidFill>
                  <a:srgbClr val="FFFFFF"/>
                </a:solidFill>
              </a:rPr>
              <a:t>Μεθειονίνη</a:t>
            </a:r>
            <a:r>
              <a:rPr lang="el-GR" sz="3200" dirty="0">
                <a:solidFill>
                  <a:srgbClr val="FFFFFF"/>
                </a:solidFill>
              </a:rPr>
              <a:t> </a:t>
            </a:r>
            <a:endParaRPr lang="el-GR" dirty="0">
              <a:solidFill>
                <a:srgbClr val="FFFFFF"/>
              </a:solidFill>
            </a:endParaRPr>
          </a:p>
        </p:txBody>
      </p:sp>
      <p:cxnSp>
        <p:nvCxnSpPr>
          <p:cNvPr id="26" name="47 - Ευθύγραμμο βέλος σύνδεσης">
            <a:extLst>
              <a:ext uri="{FF2B5EF4-FFF2-40B4-BE49-F238E27FC236}">
                <a16:creationId xmlns:a16="http://schemas.microsoft.com/office/drawing/2014/main" xmlns="" id="{C02655BE-C054-4583-9962-EBAC870965F0}"/>
              </a:ext>
            </a:extLst>
          </p:cNvPr>
          <p:cNvCxnSpPr/>
          <p:nvPr/>
        </p:nvCxnSpPr>
        <p:spPr>
          <a:xfrm>
            <a:off x="3061665" y="5949280"/>
            <a:ext cx="357187" cy="158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chemeClr val="tx1"/>
                </a:solidFill>
              </a:rPr>
              <a:t>Ενδοκυττάριο </a:t>
            </a:r>
            <a:r>
              <a:rPr lang="en-US" sz="3400" b="1" dirty="0">
                <a:solidFill>
                  <a:schemeClr val="tx1"/>
                </a:solidFill>
              </a:rPr>
              <a:t>pH</a:t>
            </a:r>
            <a:endParaRPr lang="el-GR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968552"/>
          </a:xfrm>
        </p:spPr>
        <p:txBody>
          <a:bodyPr>
            <a:normAutofit/>
          </a:bodyPr>
          <a:lstStyle/>
          <a:p>
            <a:r>
              <a:rPr lang="el-GR" b="1" dirty="0"/>
              <a:t>Κυτταρόπλασμα			: 6,8-7,2</a:t>
            </a:r>
          </a:p>
          <a:p>
            <a:r>
              <a:rPr lang="el-GR" b="1" dirty="0"/>
              <a:t>Μιτοχόνδρια				: 7,5-8</a:t>
            </a:r>
          </a:p>
          <a:p>
            <a:r>
              <a:rPr lang="el-GR" b="1" dirty="0"/>
              <a:t>Πυρήνες					: 7-7,5</a:t>
            </a:r>
          </a:p>
          <a:p>
            <a:r>
              <a:rPr lang="el-GR" b="1" dirty="0"/>
              <a:t>Όξινα κυτταρικά οργανίδια	: 4,5-6,4</a:t>
            </a:r>
          </a:p>
          <a:p>
            <a:pPr lvl="1"/>
            <a:r>
              <a:rPr lang="el-GR" b="1" dirty="0" err="1"/>
              <a:t>Ενδοκυττάρωση</a:t>
            </a:r>
            <a:endParaRPr lang="el-GR" b="1" dirty="0"/>
          </a:p>
          <a:p>
            <a:pPr lvl="2"/>
            <a:r>
              <a:rPr lang="el-GR" b="1" dirty="0" err="1"/>
              <a:t>Λυσοσώματα</a:t>
            </a:r>
            <a:r>
              <a:rPr lang="el-GR" b="1" dirty="0"/>
              <a:t>, </a:t>
            </a:r>
            <a:r>
              <a:rPr lang="el-GR" b="1" dirty="0" err="1"/>
              <a:t>ενδοσώματα</a:t>
            </a:r>
            <a:endParaRPr lang="el-GR" b="1" dirty="0"/>
          </a:p>
          <a:p>
            <a:pPr lvl="2"/>
            <a:r>
              <a:rPr lang="el-GR" b="1" dirty="0" err="1"/>
              <a:t>Επικεκαλυμμένοι</a:t>
            </a:r>
            <a:r>
              <a:rPr lang="el-GR" b="1" dirty="0"/>
              <a:t> πυρήνες</a:t>
            </a:r>
          </a:p>
          <a:p>
            <a:pPr lvl="1"/>
            <a:r>
              <a:rPr lang="el-GR" b="1" dirty="0"/>
              <a:t>Εκκριτικές λειτουργίες</a:t>
            </a:r>
          </a:p>
          <a:p>
            <a:pPr lvl="2"/>
            <a:r>
              <a:rPr lang="el-GR" b="1" dirty="0"/>
              <a:t>Συσκευή </a:t>
            </a:r>
            <a:r>
              <a:rPr lang="en-US" b="1" dirty="0"/>
              <a:t>Golgi,</a:t>
            </a:r>
            <a:r>
              <a:rPr lang="el-GR" b="1" dirty="0"/>
              <a:t> αποθηκευτικά κοκκία για </a:t>
            </a:r>
            <a:r>
              <a:rPr lang="el-GR" b="1" dirty="0" err="1"/>
              <a:t>αμίνες</a:t>
            </a:r>
            <a:r>
              <a:rPr lang="el-GR" b="1" dirty="0"/>
              <a:t> και πεπτίδια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50304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Μηχανισμοί διατήρησης της σταθερότητας του </a:t>
            </a:r>
            <a:r>
              <a:rPr lang="en-US" sz="3200" b="1" dirty="0">
                <a:solidFill>
                  <a:schemeClr val="tx1"/>
                </a:solidFill>
              </a:rPr>
              <a:t>pH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1683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Παθητική διάχυση </a:t>
            </a:r>
            <a:r>
              <a:rPr lang="en-US" b="1" dirty="0"/>
              <a:t>H</a:t>
            </a:r>
            <a:r>
              <a:rPr lang="en-US" b="1" baseline="30000" dirty="0"/>
              <a:t>+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Ενδοκυττάρια ρυθμιστικά συστήματα</a:t>
            </a:r>
          </a:p>
          <a:p>
            <a:pPr>
              <a:lnSpc>
                <a:spcPct val="150000"/>
              </a:lnSpc>
            </a:pPr>
            <a:r>
              <a:rPr lang="el-GR" b="1" dirty="0"/>
              <a:t>Παραγωγή και κατανάλωση οξέων δια μέσου του μεταβολισμού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Ενεργητική </a:t>
            </a:r>
            <a:r>
              <a:rPr lang="el-GR" b="1" dirty="0" err="1"/>
              <a:t>διαμεμβρανική</a:t>
            </a:r>
            <a:r>
              <a:rPr lang="el-GR" b="1" dirty="0"/>
              <a:t> μεταφορά οξέων και βάσεων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Ενδοκυττάρια ρυθμιστικά συστήματα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l-GR" sz="2800" b="1" dirty="0"/>
              <a:t> 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n-US" sz="3200" b="1" dirty="0">
                <a:solidFill>
                  <a:srgbClr val="FFFF00"/>
                </a:solidFill>
              </a:rPr>
              <a:t>I</a:t>
            </a:r>
            <a:r>
              <a:rPr lang="el-GR" sz="3200" b="1" baseline="-25000" dirty="0" err="1">
                <a:solidFill>
                  <a:srgbClr val="FFFF00"/>
                </a:solidFill>
              </a:rPr>
              <a:t>ολ</a:t>
            </a:r>
            <a:r>
              <a:rPr lang="el-GR" sz="3200" b="1" baseline="-25000" dirty="0">
                <a:solidFill>
                  <a:srgbClr val="FFFF00"/>
                </a:solidFill>
              </a:rPr>
              <a:t> </a:t>
            </a:r>
            <a:r>
              <a:rPr lang="el-GR" sz="3200" b="1" dirty="0">
                <a:solidFill>
                  <a:srgbClr val="FFFF00"/>
                </a:solidFill>
              </a:rPr>
              <a:t>= Ι</a:t>
            </a:r>
            <a:r>
              <a:rPr lang="el-GR" sz="3200" b="1" baseline="-25000" dirty="0">
                <a:solidFill>
                  <a:srgbClr val="FFFF00"/>
                </a:solidFill>
              </a:rPr>
              <a:t>ΟΒ</a:t>
            </a:r>
            <a:r>
              <a:rPr lang="el-GR" sz="3200" b="1" dirty="0">
                <a:solidFill>
                  <a:srgbClr val="FFFF00"/>
                </a:solidFill>
              </a:rPr>
              <a:t> + Ι</a:t>
            </a:r>
            <a:r>
              <a:rPr lang="en-US" sz="3200" b="1" baseline="-25000" dirty="0">
                <a:solidFill>
                  <a:srgbClr val="FFFF00"/>
                </a:solidFill>
              </a:rPr>
              <a:t>HCO</a:t>
            </a:r>
            <a:r>
              <a:rPr lang="en-US" sz="1800" b="1" baseline="-25000" dirty="0">
                <a:solidFill>
                  <a:srgbClr val="FFFF00"/>
                </a:solidFill>
              </a:rPr>
              <a:t>3</a:t>
            </a:r>
            <a:r>
              <a:rPr lang="en-US" sz="3200" b="1" baseline="30000" dirty="0">
                <a:solidFill>
                  <a:srgbClr val="FFFF00"/>
                </a:solidFill>
              </a:rPr>
              <a:t>-</a:t>
            </a:r>
            <a:endParaRPr lang="el-GR" sz="4000" b="1" baseline="30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5"/>
            <a:ext cx="8229600" cy="4032449"/>
          </a:xfrm>
        </p:spPr>
        <p:txBody>
          <a:bodyPr>
            <a:normAutofit/>
          </a:bodyPr>
          <a:lstStyle/>
          <a:p>
            <a:r>
              <a:rPr lang="en-US" dirty="0" err="1"/>
              <a:t>pK</a:t>
            </a:r>
            <a:r>
              <a:rPr lang="en-US" dirty="0"/>
              <a:t> </a:t>
            </a:r>
            <a:r>
              <a:rPr lang="el-GR" dirty="0"/>
              <a:t>οξέων και βάσεων : απέχει του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OB</a:t>
            </a:r>
            <a:r>
              <a:rPr lang="en-US" dirty="0"/>
              <a:t> </a:t>
            </a:r>
            <a:r>
              <a:rPr lang="el-GR" dirty="0"/>
              <a:t>είναι χαμηλή στο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 lvl="2"/>
            <a:r>
              <a:rPr lang="el-GR" dirty="0"/>
              <a:t>10-20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pH: 7,2</a:t>
            </a:r>
          </a:p>
          <a:p>
            <a:pPr lvl="1"/>
            <a:r>
              <a:rPr lang="en-US" dirty="0"/>
              <a:t>I</a:t>
            </a:r>
            <a:r>
              <a:rPr lang="en-US" baseline="-25000" dirty="0"/>
              <a:t>OB </a:t>
            </a:r>
            <a:r>
              <a:rPr lang="el-GR" dirty="0"/>
              <a:t>αυξάνεται σε ακραίες καταστάσεις</a:t>
            </a:r>
          </a:p>
          <a:p>
            <a:pPr lvl="2"/>
            <a:r>
              <a:rPr lang="el-GR" dirty="0"/>
              <a:t>40</a:t>
            </a:r>
            <a:r>
              <a:rPr lang="en-US" dirty="0"/>
              <a:t> </a:t>
            </a:r>
            <a:r>
              <a:rPr lang="en-US" dirty="0" err="1"/>
              <a:t>mM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pH: 6,4</a:t>
            </a:r>
          </a:p>
          <a:p>
            <a:r>
              <a:rPr lang="en-US" dirty="0"/>
              <a:t>I</a:t>
            </a:r>
            <a:r>
              <a:rPr lang="en-US" baseline="-25000" dirty="0"/>
              <a:t>HCO</a:t>
            </a:r>
            <a:r>
              <a:rPr lang="en-US" sz="1800" baseline="-25000" dirty="0"/>
              <a:t>3</a:t>
            </a:r>
            <a:r>
              <a:rPr lang="en-US" baseline="30000" dirty="0"/>
              <a:t>-</a:t>
            </a:r>
          </a:p>
          <a:p>
            <a:pPr lvl="1"/>
            <a:r>
              <a:rPr lang="en-US" dirty="0" smtClean="0"/>
              <a:t>27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  <a:r>
              <a:rPr lang="el-GR" dirty="0"/>
              <a:t>σε </a:t>
            </a:r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dirty="0" smtClean="0"/>
              <a:t>37 mmHg </a:t>
            </a:r>
            <a:r>
              <a:rPr lang="el-GR" dirty="0"/>
              <a:t>και </a:t>
            </a:r>
            <a:r>
              <a:rPr lang="en-US" dirty="0"/>
              <a:t>pH: 7,1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50304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I</a:t>
            </a:r>
            <a:r>
              <a:rPr lang="el-GR" sz="4000" b="1" baseline="-25000" dirty="0" err="1">
                <a:solidFill>
                  <a:srgbClr val="FFFF00"/>
                </a:solidFill>
              </a:rPr>
              <a:t>ολ</a:t>
            </a:r>
            <a:r>
              <a:rPr lang="el-GR" sz="4000" b="1" baseline="-25000" dirty="0">
                <a:solidFill>
                  <a:srgbClr val="FFFF00"/>
                </a:solidFill>
              </a:rPr>
              <a:t> </a:t>
            </a:r>
            <a:r>
              <a:rPr lang="el-GR" sz="4000" b="1" dirty="0">
                <a:solidFill>
                  <a:srgbClr val="FFFF00"/>
                </a:solidFill>
              </a:rPr>
              <a:t>= Ι</a:t>
            </a:r>
            <a:r>
              <a:rPr lang="el-GR" sz="4000" b="1" baseline="-25000" dirty="0">
                <a:solidFill>
                  <a:srgbClr val="FFFF00"/>
                </a:solidFill>
              </a:rPr>
              <a:t>ΟΒ</a:t>
            </a:r>
            <a:r>
              <a:rPr lang="el-GR" sz="4000" b="1" dirty="0">
                <a:solidFill>
                  <a:srgbClr val="FFFF00"/>
                </a:solidFill>
              </a:rPr>
              <a:t> + Ι</a:t>
            </a:r>
            <a:r>
              <a:rPr lang="en-US" sz="4000" b="1" baseline="-25000" dirty="0">
                <a:solidFill>
                  <a:srgbClr val="FFFF00"/>
                </a:solidFill>
              </a:rPr>
              <a:t>HCO</a:t>
            </a:r>
            <a:r>
              <a:rPr lang="en-US" sz="2500" b="1" baseline="-25000" dirty="0">
                <a:solidFill>
                  <a:srgbClr val="FFFF00"/>
                </a:solidFill>
              </a:rPr>
              <a:t>3</a:t>
            </a:r>
            <a:r>
              <a:rPr lang="en-US" sz="2500" b="1" baseline="30000" dirty="0">
                <a:solidFill>
                  <a:srgbClr val="FFFF00"/>
                </a:solidFill>
              </a:rPr>
              <a:t>-</a:t>
            </a:r>
            <a:endParaRPr lang="el-GR" sz="2500" b="1" baseline="30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9"/>
            <a:ext cx="8229600" cy="367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Αμβλύνουν τις μεταβολές του </a:t>
            </a:r>
            <a:r>
              <a:rPr lang="en-US" b="1" dirty="0"/>
              <a:t>pH</a:t>
            </a:r>
            <a:r>
              <a:rPr lang="el-GR" b="1" dirty="0"/>
              <a:t>κ</a:t>
            </a:r>
          </a:p>
          <a:p>
            <a:pPr lvl="1">
              <a:lnSpc>
                <a:spcPct val="150000"/>
              </a:lnSpc>
            </a:pPr>
            <a:r>
              <a:rPr lang="el-GR" b="1" dirty="0"/>
              <a:t>Οξεία φόρτιση του κυττάρου με </a:t>
            </a:r>
            <a:r>
              <a:rPr lang="en-US" b="1" dirty="0"/>
              <a:t>H</a:t>
            </a:r>
            <a:r>
              <a:rPr lang="en-US" b="1" baseline="30000" dirty="0"/>
              <a:t>+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Ανεπαρκή στην αντιστάθμιση διαρκούς φορτίου Η</a:t>
            </a:r>
            <a:r>
              <a:rPr lang="el-GR" b="1" baseline="30000" dirty="0"/>
              <a:t>+</a:t>
            </a:r>
          </a:p>
          <a:p>
            <a:pPr lvl="1">
              <a:lnSpc>
                <a:spcPct val="150000"/>
              </a:lnSpc>
            </a:pPr>
            <a:r>
              <a:rPr lang="el-GR" b="1" dirty="0"/>
              <a:t>Πεπερασμένη </a:t>
            </a:r>
            <a:r>
              <a:rPr lang="el-GR" b="1" dirty="0" err="1"/>
              <a:t>εξουδετερωτική</a:t>
            </a:r>
            <a:r>
              <a:rPr lang="el-GR" b="1" dirty="0"/>
              <a:t> ισχύς</a:t>
            </a:r>
          </a:p>
          <a:p>
            <a:pPr lvl="2">
              <a:lnSpc>
                <a:spcPct val="150000"/>
              </a:lnSpc>
            </a:pPr>
            <a:r>
              <a:rPr lang="el-GR" b="1" dirty="0"/>
              <a:t>Συνεχής παραγωγή Η</a:t>
            </a:r>
            <a:r>
              <a:rPr lang="el-GR" b="1" baseline="30000" dirty="0"/>
              <a:t>+</a:t>
            </a:r>
            <a:r>
              <a:rPr lang="el-GR" b="1" dirty="0"/>
              <a:t> με το μεταβολισμό και η μεταφορά ιόντων καταναλώνουν ταχύτατα τα ρυθμιστικά</a:t>
            </a:r>
            <a:endParaRPr lang="en-U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200709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και κατανάλωση οξέων δια μέσου του μεταβολισμού</a:t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2200" b="1" dirty="0">
                <a:solidFill>
                  <a:schemeClr val="tx1"/>
                </a:solidFill>
              </a:rPr>
              <a:t> </a:t>
            </a: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3100" b="1" dirty="0">
                <a:solidFill>
                  <a:schemeClr val="tx1"/>
                </a:solidFill>
              </a:rPr>
              <a:t>Παραγωγή</a:t>
            </a:r>
            <a:endParaRPr lang="el-GR" sz="3100" b="1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67" y="2492896"/>
            <a:ext cx="8229600" cy="4896544"/>
          </a:xfrm>
        </p:spPr>
        <p:txBody>
          <a:bodyPr>
            <a:normAutofit/>
          </a:bodyPr>
          <a:lstStyle/>
          <a:p>
            <a:r>
              <a:rPr lang="el-GR" b="1" dirty="0"/>
              <a:t>Παραγωγή </a:t>
            </a:r>
            <a:r>
              <a:rPr lang="en-US" b="1" dirty="0"/>
              <a:t>CO</a:t>
            </a:r>
            <a:r>
              <a:rPr lang="en-US" b="1" baseline="-25000" dirty="0"/>
              <a:t>2</a:t>
            </a:r>
          </a:p>
          <a:p>
            <a:r>
              <a:rPr lang="el-GR" b="1" dirty="0" err="1"/>
              <a:t>Γλυκόλυση</a:t>
            </a:r>
            <a:endParaRPr lang="el-GR" b="1" dirty="0"/>
          </a:p>
          <a:p>
            <a:pPr lvl="1"/>
            <a:r>
              <a:rPr lang="el-GR" b="1" dirty="0"/>
              <a:t>Γαλακτικό, </a:t>
            </a:r>
            <a:r>
              <a:rPr lang="el-GR" b="1" dirty="0" err="1"/>
              <a:t>πυρουβικό</a:t>
            </a:r>
            <a:endParaRPr lang="el-GR" b="1" dirty="0"/>
          </a:p>
          <a:p>
            <a:r>
              <a:rPr lang="el-GR" b="1" dirty="0"/>
              <a:t>Σύνθεση φωσφορικής κρεατίνης</a:t>
            </a:r>
          </a:p>
          <a:p>
            <a:r>
              <a:rPr lang="el-GR" b="1" dirty="0"/>
              <a:t>Υδρόλυση </a:t>
            </a:r>
            <a:r>
              <a:rPr lang="en-US" b="1" dirty="0"/>
              <a:t>ATP</a:t>
            </a:r>
            <a:r>
              <a:rPr lang="el-GR" b="1" dirty="0"/>
              <a:t>, </a:t>
            </a:r>
            <a:r>
              <a:rPr lang="en-US" b="1" dirty="0"/>
              <a:t>TG, </a:t>
            </a:r>
            <a:r>
              <a:rPr lang="el-GR" b="1" dirty="0" err="1"/>
              <a:t>λιπόλυση</a:t>
            </a:r>
            <a:endParaRPr lang="el-GR" b="1" dirty="0"/>
          </a:p>
          <a:p>
            <a:r>
              <a:rPr lang="el-GR" b="1" dirty="0"/>
              <a:t>Παραγωγή υπεροξειδίων</a:t>
            </a:r>
          </a:p>
          <a:p>
            <a:r>
              <a:rPr lang="el-GR" b="1" dirty="0"/>
              <a:t>Αντιδράσεις παράκαμψης της οδού της </a:t>
            </a:r>
            <a:r>
              <a:rPr lang="el-GR" b="1" dirty="0" err="1"/>
              <a:t>μονοφωσφορικής</a:t>
            </a:r>
            <a:r>
              <a:rPr lang="el-GR" b="1" dirty="0"/>
              <a:t> </a:t>
            </a:r>
            <a:r>
              <a:rPr lang="el-GR" b="1" dirty="0" err="1"/>
              <a:t>εξόζης</a:t>
            </a:r>
            <a:endParaRPr 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7787208" cy="236713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Παραγωγή και κατανάλωση οξέων δια μέσου του μεταβολισμού</a:t>
            </a: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3200" b="1" dirty="0">
                <a:solidFill>
                  <a:schemeClr val="tx1"/>
                </a:solidFill>
              </a:rPr>
              <a:t> </a:t>
            </a:r>
            <a:br>
              <a:rPr lang="el-GR" sz="3200" b="1" dirty="0">
                <a:solidFill>
                  <a:schemeClr val="tx1"/>
                </a:solidFill>
              </a:rPr>
            </a:b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2800" b="1" dirty="0">
                <a:solidFill>
                  <a:schemeClr val="tx1"/>
                </a:solidFill>
              </a:rPr>
              <a:t>Κατανάλωση οξέων</a:t>
            </a:r>
            <a:endParaRPr lang="el-GR" sz="2800" b="1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5922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Όταν οι αντιδράσεις παραγωγής των οξέων οδεύουν σε αντίθετη κατεύθυνση</a:t>
            </a:r>
          </a:p>
          <a:p>
            <a:pPr algn="ctr">
              <a:lnSpc>
                <a:spcPct val="150000"/>
              </a:lnSpc>
              <a:buNone/>
            </a:pPr>
            <a:r>
              <a:rPr lang="el-GR" b="1" dirty="0"/>
              <a:t>Κύτταρα σε σταθερή κατάσταση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Εξισορρόπηση αντιδράσεων, σταθερά επίπεδα κυτταρικών μεταβολιτών, σταθερό </a:t>
            </a:r>
            <a:r>
              <a:rPr lang="el-GR" b="1" dirty="0" err="1"/>
              <a:t>κυτταροπλασματικό</a:t>
            </a:r>
            <a:r>
              <a:rPr lang="el-GR" b="1" dirty="0"/>
              <a:t> </a:t>
            </a:r>
            <a:r>
              <a:rPr lang="en-US" b="1" dirty="0"/>
              <a:t>pH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2511152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chemeClr val="tx1"/>
                </a:solidFill>
              </a:rPr>
              <a:t>Ενεργητική </a:t>
            </a:r>
            <a:r>
              <a:rPr lang="el-GR" sz="3400" b="1" dirty="0" err="1">
                <a:solidFill>
                  <a:schemeClr val="tx1"/>
                </a:solidFill>
              </a:rPr>
              <a:t>διαμεμβρανική</a:t>
            </a:r>
            <a:r>
              <a:rPr lang="el-GR" sz="3400" b="1" dirty="0">
                <a:solidFill>
                  <a:schemeClr val="tx1"/>
                </a:solidFill>
              </a:rPr>
              <a:t> μεταφορά οξέων και βάσεων</a:t>
            </a: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3200" b="1" dirty="0">
                <a:solidFill>
                  <a:schemeClr val="tx1"/>
                </a:solidFill>
              </a:rPr>
              <a:t> </a:t>
            </a: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2800" b="1" dirty="0">
                <a:solidFill>
                  <a:schemeClr val="tx1"/>
                </a:solidFill>
              </a:rPr>
              <a:t>Μεταφορείς ιόντων</a:t>
            </a:r>
            <a:endParaRPr lang="el-GR" sz="2800" b="1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44416"/>
          </a:xfrm>
        </p:spPr>
        <p:txBody>
          <a:bodyPr>
            <a:normAutofit/>
          </a:bodyPr>
          <a:lstStyle/>
          <a:p>
            <a:r>
              <a:rPr lang="el-GR" b="1" dirty="0"/>
              <a:t>Αντιμεταφορείς κατιόντων </a:t>
            </a:r>
            <a:r>
              <a:rPr lang="en-US" b="1" dirty="0" smtClean="0"/>
              <a:t>-</a:t>
            </a:r>
            <a:r>
              <a:rPr lang="el-GR" b="1" dirty="0" smtClean="0"/>
              <a:t> </a:t>
            </a:r>
            <a:r>
              <a:rPr lang="el-GR" b="1" dirty="0"/>
              <a:t>Η</a:t>
            </a:r>
            <a:r>
              <a:rPr lang="el-GR" b="1" baseline="30000" dirty="0"/>
              <a:t>+</a:t>
            </a:r>
          </a:p>
          <a:p>
            <a:r>
              <a:rPr lang="el-GR" b="1" dirty="0"/>
              <a:t>Μεταφορείς </a:t>
            </a:r>
            <a:r>
              <a:rPr lang="en-US" b="1" dirty="0"/>
              <a:t>HCO</a:t>
            </a:r>
            <a:r>
              <a:rPr lang="en-US" b="1" baseline="-25000" dirty="0"/>
              <a:t>3</a:t>
            </a:r>
            <a:r>
              <a:rPr lang="en-US" b="1" baseline="30000" dirty="0"/>
              <a:t>-</a:t>
            </a:r>
          </a:p>
          <a:p>
            <a:r>
              <a:rPr lang="en-US" b="1" dirty="0"/>
              <a:t>H</a:t>
            </a:r>
            <a:r>
              <a:rPr lang="en-US" b="1" baseline="30000" dirty="0"/>
              <a:t>+</a:t>
            </a:r>
            <a:r>
              <a:rPr lang="en-US" b="1" dirty="0"/>
              <a:t>-</a:t>
            </a:r>
            <a:r>
              <a:rPr lang="en-US" b="1" dirty="0" err="1"/>
              <a:t>ATPases</a:t>
            </a:r>
            <a:r>
              <a:rPr lang="el-GR" b="1" dirty="0"/>
              <a:t> (αντλίες πρωτονίων)</a:t>
            </a:r>
            <a:endParaRPr lang="en-US" b="1" dirty="0"/>
          </a:p>
          <a:p>
            <a:r>
              <a:rPr lang="el-GR" b="1" dirty="0" err="1"/>
              <a:t>Συμμεταφορείς</a:t>
            </a:r>
            <a:r>
              <a:rPr lang="el-GR" b="1" dirty="0"/>
              <a:t> </a:t>
            </a:r>
            <a:r>
              <a:rPr lang="en-US" b="1" dirty="0"/>
              <a:t>Na</a:t>
            </a:r>
            <a:r>
              <a:rPr lang="en-US" b="1" baseline="30000" dirty="0"/>
              <a:t>+</a:t>
            </a:r>
            <a:r>
              <a:rPr lang="en-US" b="1" dirty="0"/>
              <a:t> - </a:t>
            </a:r>
            <a:r>
              <a:rPr lang="el-GR" b="1" dirty="0"/>
              <a:t>οργανικών ανιόντων</a:t>
            </a:r>
          </a:p>
          <a:p>
            <a:r>
              <a:rPr lang="el-GR" b="1" dirty="0" err="1"/>
              <a:t>Αντιμεταφορείς</a:t>
            </a:r>
            <a:r>
              <a:rPr lang="el-GR" b="1" dirty="0"/>
              <a:t> </a:t>
            </a:r>
            <a:r>
              <a:rPr lang="en-US" b="1" dirty="0" err="1"/>
              <a:t>Cl</a:t>
            </a:r>
            <a:r>
              <a:rPr lang="en-US" b="1" baseline="30000" dirty="0"/>
              <a:t>-</a:t>
            </a:r>
            <a:r>
              <a:rPr lang="en-US" b="1" dirty="0"/>
              <a:t> - </a:t>
            </a:r>
            <a:r>
              <a:rPr lang="el-GR" b="1" dirty="0"/>
              <a:t>οργανικών ανιόντων</a:t>
            </a:r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99898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chemeClr val="tx1"/>
                </a:solidFill>
              </a:rPr>
              <a:t>Αντιμεταφορέας</a:t>
            </a:r>
            <a:r>
              <a:rPr lang="el-GR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Na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</a:rPr>
              <a:t>-H</a:t>
            </a:r>
            <a:r>
              <a:rPr lang="en-US" sz="3200" b="1" baseline="30000" dirty="0">
                <a:solidFill>
                  <a:schemeClr val="tx1"/>
                </a:solidFill>
              </a:rPr>
              <a:t>+</a:t>
            </a:r>
            <a:endParaRPr lang="el-GR" sz="3200" baseline="30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err="1"/>
              <a:t>Ηλεκτροουδέτερος</a:t>
            </a:r>
            <a:endParaRPr lang="el-GR" dirty="0"/>
          </a:p>
          <a:p>
            <a:r>
              <a:rPr lang="el-GR" dirty="0"/>
              <a:t>Οκτώ </a:t>
            </a:r>
            <a:r>
              <a:rPr lang="el-GR" dirty="0" err="1"/>
              <a:t>ισομορφές</a:t>
            </a:r>
            <a:r>
              <a:rPr lang="el-GR" dirty="0"/>
              <a:t> (</a:t>
            </a:r>
            <a:r>
              <a:rPr lang="el-GR" sz="2800" dirty="0" err="1"/>
              <a:t>Γλυκοπρωτεΐνες</a:t>
            </a:r>
            <a:r>
              <a:rPr lang="el-GR" sz="2800" dirty="0"/>
              <a:t>, ΜΒ, κατανομή)</a:t>
            </a:r>
          </a:p>
          <a:p>
            <a:r>
              <a:rPr lang="el-GR" dirty="0"/>
              <a:t>Βασική δομή</a:t>
            </a:r>
          </a:p>
          <a:p>
            <a:pPr lvl="1"/>
            <a:r>
              <a:rPr lang="el-GR" dirty="0"/>
              <a:t>Δύο μείζονες περιοχές (</a:t>
            </a:r>
            <a:r>
              <a:rPr lang="en-US" dirty="0"/>
              <a:t>domains)</a:t>
            </a:r>
            <a:endParaRPr lang="el-GR" dirty="0"/>
          </a:p>
          <a:p>
            <a:pPr lvl="2"/>
            <a:r>
              <a:rPr lang="el-GR" dirty="0" err="1"/>
              <a:t>Διαμεμβρανική</a:t>
            </a:r>
            <a:endParaRPr lang="el-GR" dirty="0"/>
          </a:p>
          <a:p>
            <a:pPr lvl="2"/>
            <a:r>
              <a:rPr lang="el-GR" dirty="0" err="1"/>
              <a:t>Κυτταροπλασματική</a:t>
            </a:r>
            <a:endParaRPr lang="el-GR" dirty="0"/>
          </a:p>
          <a:p>
            <a:r>
              <a:rPr lang="el-GR" dirty="0"/>
              <a:t>Διέγερση</a:t>
            </a:r>
          </a:p>
          <a:p>
            <a:pPr lvl="1"/>
            <a:r>
              <a:rPr lang="el-GR" dirty="0"/>
              <a:t>Ενδοκυττάρια </a:t>
            </a:r>
            <a:r>
              <a:rPr lang="el-GR" dirty="0" err="1"/>
              <a:t>οξινοποίηση</a:t>
            </a:r>
            <a:endParaRPr lang="el-GR" dirty="0"/>
          </a:p>
          <a:p>
            <a:pPr lvl="1"/>
            <a:r>
              <a:rPr lang="el-GR" dirty="0"/>
              <a:t>Ορμόνες, </a:t>
            </a:r>
            <a:r>
              <a:rPr lang="el-GR" dirty="0" err="1"/>
              <a:t>νευρομεταβιβαστές</a:t>
            </a:r>
            <a:r>
              <a:rPr lang="el-GR" dirty="0"/>
              <a:t>, αυξητικοί παράγοντες, </a:t>
            </a:r>
            <a:r>
              <a:rPr lang="el-GR" dirty="0" err="1"/>
              <a:t>εξωκυττάρια</a:t>
            </a:r>
            <a:r>
              <a:rPr lang="el-GR" dirty="0"/>
              <a:t> ουσία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8280920" cy="135902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b="1" baseline="30000" dirty="0">
                <a:solidFill>
                  <a:schemeClr val="tx1"/>
                </a:solidFill>
              </a:rPr>
              <a:t>+</a:t>
            </a:r>
            <a:r>
              <a:rPr lang="en-US" sz="3200" b="1" dirty="0">
                <a:solidFill>
                  <a:schemeClr val="tx1"/>
                </a:solidFill>
              </a:rPr>
              <a:t>-ATPases</a:t>
            </a:r>
            <a:r>
              <a:rPr lang="el-GR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l-GR" sz="3200" b="1" dirty="0">
                <a:solidFill>
                  <a:schemeClr val="tx1"/>
                </a:solidFill>
              </a:rPr>
              <a:t>(αντλίες πρωτονίων)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err="1"/>
              <a:t>Ηλεκτρογενείς</a:t>
            </a:r>
            <a:endParaRPr lang="el-GR" dirty="0"/>
          </a:p>
          <a:p>
            <a:r>
              <a:rPr lang="el-GR" dirty="0"/>
              <a:t>Κατανομή ευρύτατη</a:t>
            </a:r>
          </a:p>
          <a:p>
            <a:pPr lvl="1"/>
            <a:r>
              <a:rPr lang="el-GR" sz="2000" dirty="0"/>
              <a:t>Εγγύς, άπω νεφρικά σωληνάρια, </a:t>
            </a:r>
            <a:r>
              <a:rPr lang="el-GR" sz="2000" dirty="0" err="1"/>
              <a:t>μακροφάγα</a:t>
            </a:r>
            <a:r>
              <a:rPr lang="el-GR" sz="2000" dirty="0"/>
              <a:t>, ουδετερόφιλα, οστεοβλάστες, </a:t>
            </a:r>
            <a:r>
              <a:rPr lang="el-GR" sz="2000" dirty="0" err="1"/>
              <a:t>νεοπλασματικά</a:t>
            </a:r>
            <a:r>
              <a:rPr lang="el-GR" sz="2000" dirty="0"/>
              <a:t> κύτταρα, βλεννώδη κύτταρα εντέρου, μεμβράνες ενδοκυττάριων οργανιδίων</a:t>
            </a:r>
          </a:p>
          <a:p>
            <a:r>
              <a:rPr lang="el-GR" dirty="0"/>
              <a:t>Δομή: δύο βασικά τμήματα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5 υποομάδες</a:t>
            </a:r>
          </a:p>
          <a:p>
            <a:pPr lvl="2"/>
            <a:r>
              <a:rPr lang="el-GR" dirty="0"/>
              <a:t>Μεταφορά </a:t>
            </a:r>
            <a:r>
              <a:rPr lang="en-US" dirty="0"/>
              <a:t>H+ </a:t>
            </a:r>
            <a:r>
              <a:rPr lang="el-GR" dirty="0"/>
              <a:t>διά της κυτταρικής μεμβράνης</a:t>
            </a:r>
          </a:p>
          <a:p>
            <a:pPr lvl="1"/>
            <a:r>
              <a:rPr lang="en-US" dirty="0"/>
              <a:t>V</a:t>
            </a:r>
            <a:r>
              <a:rPr lang="en-US" baseline="-25000" dirty="0"/>
              <a:t>2</a:t>
            </a:r>
            <a:r>
              <a:rPr lang="el-GR" dirty="0"/>
              <a:t> : 8 υποομάδες</a:t>
            </a:r>
          </a:p>
          <a:p>
            <a:pPr lvl="2"/>
            <a:r>
              <a:rPr lang="el-GR" dirty="0"/>
              <a:t>Υδρόλυση </a:t>
            </a:r>
            <a:r>
              <a:rPr lang="en-US" dirty="0"/>
              <a:t>ATP</a:t>
            </a:r>
            <a:r>
              <a:rPr lang="el-GR" dirty="0"/>
              <a:t>, θέσεις σύνδεσης με καταλυτικά </a:t>
            </a:r>
            <a:r>
              <a:rPr lang="el-GR" dirty="0" err="1"/>
              <a:t>νουκλεοτίδια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8280920" cy="107099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b="1" baseline="30000" dirty="0">
                <a:solidFill>
                  <a:schemeClr val="tx1"/>
                </a:solidFill>
              </a:rPr>
              <a:t>+</a:t>
            </a:r>
            <a:r>
              <a:rPr lang="en-US" sz="3200" b="1" dirty="0">
                <a:solidFill>
                  <a:schemeClr val="tx1"/>
                </a:solidFill>
              </a:rPr>
              <a:t>-ATPases</a:t>
            </a:r>
            <a:r>
              <a:rPr lang="el-GR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l-GR" sz="3200" b="1" dirty="0" smtClean="0">
                <a:solidFill>
                  <a:schemeClr val="tx1"/>
                </a:solidFill>
              </a:rPr>
              <a:t>Νεφρική </a:t>
            </a:r>
            <a:r>
              <a:rPr lang="el-GR" sz="3200" b="1" dirty="0">
                <a:solidFill>
                  <a:schemeClr val="tx1"/>
                </a:solidFill>
              </a:rPr>
              <a:t>έκφραση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/>
          </a:bodyPr>
          <a:lstStyle/>
          <a:p>
            <a:r>
              <a:rPr lang="el-GR" dirty="0"/>
              <a:t>Φλοιώδη αθροιστικά σωληνάρια</a:t>
            </a:r>
          </a:p>
          <a:p>
            <a:pPr lvl="1"/>
            <a:r>
              <a:rPr lang="el-GR" dirty="0"/>
              <a:t>α-εμβόλιμα κύτταρα – αυλική </a:t>
            </a:r>
            <a:r>
              <a:rPr lang="el-GR" dirty="0" err="1"/>
              <a:t>σωληναριακή</a:t>
            </a:r>
            <a:r>
              <a:rPr lang="el-GR" dirty="0"/>
              <a:t> μεμβράνη</a:t>
            </a:r>
          </a:p>
          <a:p>
            <a:pPr lvl="2"/>
            <a:r>
              <a:rPr lang="el-GR" dirty="0"/>
              <a:t>Έκκριση </a:t>
            </a:r>
            <a:r>
              <a:rPr lang="en-US" dirty="0"/>
              <a:t>H</a:t>
            </a:r>
            <a:r>
              <a:rPr lang="en-US" baseline="30000" dirty="0"/>
              <a:t>+</a:t>
            </a:r>
          </a:p>
          <a:p>
            <a:pPr lvl="1"/>
            <a:r>
              <a:rPr lang="el-GR" dirty="0"/>
              <a:t>β-εμβόλιμα κύτταρα – πλευρική </a:t>
            </a:r>
            <a:r>
              <a:rPr lang="el-GR" dirty="0" err="1"/>
              <a:t>σωληναριακή</a:t>
            </a:r>
            <a:r>
              <a:rPr lang="el-GR" dirty="0"/>
              <a:t> μεμβράνη</a:t>
            </a:r>
          </a:p>
          <a:p>
            <a:pPr lvl="2"/>
            <a:r>
              <a:rPr lang="el-GR" dirty="0"/>
              <a:t>Έκκριση </a:t>
            </a:r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l-GR" baseline="30000" dirty="0"/>
          </a:p>
          <a:p>
            <a:r>
              <a:rPr lang="el-GR" dirty="0"/>
              <a:t>Εγγύς </a:t>
            </a:r>
            <a:r>
              <a:rPr lang="el-GR" dirty="0" err="1"/>
              <a:t>εσπειραμένα</a:t>
            </a:r>
            <a:r>
              <a:rPr lang="el-GR" dirty="0"/>
              <a:t> σωληνάρια</a:t>
            </a:r>
          </a:p>
          <a:p>
            <a:pPr lvl="1"/>
            <a:r>
              <a:rPr lang="el-GR" dirty="0"/>
              <a:t>Αυλική μεμβράνη</a:t>
            </a:r>
          </a:p>
          <a:p>
            <a:pPr lvl="2"/>
            <a:r>
              <a:rPr lang="el-GR" dirty="0"/>
              <a:t>Έκκριση </a:t>
            </a:r>
            <a:r>
              <a:rPr lang="en-US" dirty="0"/>
              <a:t>H</a:t>
            </a:r>
            <a:r>
              <a:rPr lang="en-US" baseline="30000" dirty="0"/>
              <a:t>+</a:t>
            </a:r>
            <a:endParaRPr lang="el-GR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Το πρόβλημα της διατήρησης της </a:t>
            </a:r>
            <a:r>
              <a:rPr lang="el-GR" sz="3600" b="1" dirty="0" smtClean="0">
                <a:latin typeface="Calibri" pitchFamily="-84" charset="0"/>
                <a:ea typeface="ＭＳ Ｐゴシック" pitchFamily="-84" charset="-128"/>
              </a:rPr>
              <a:t>οξεοβασικής </a:t>
            </a: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ισορροπίας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013"/>
            <a:ext cx="8229600" cy="1225550"/>
          </a:xfrm>
        </p:spPr>
        <p:txBody>
          <a:bodyPr/>
          <a:lstStyle/>
          <a:p>
            <a:pPr marL="265113" indent="0" algn="ctr" eaLnBrk="1" hangingPunct="1">
              <a:buFont typeface="Wingdings" pitchFamily="-84" charset="2"/>
              <a:buNone/>
              <a:defRPr/>
            </a:pPr>
            <a:r>
              <a:rPr lang="el-GR" sz="2800">
                <a:latin typeface="Calibri" pitchFamily="-84" charset="0"/>
                <a:ea typeface="ＭＳ Ｐゴシック" pitchFamily="-84" charset="-128"/>
              </a:rPr>
              <a:t>Η άμυνα της φυσιολογικής αλκαλικότητας των υγρών του σώματος ενάντια στη σταθερή έφοδο των οξέων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356100" y="3643313"/>
            <a:ext cx="360363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87450" y="4797425"/>
            <a:ext cx="6697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pH: </a:t>
            </a:r>
            <a:r>
              <a:rPr lang="el-GR" dirty="0"/>
              <a:t>σταθερό (7,38- 7,42)</a:t>
            </a:r>
          </a:p>
          <a:p>
            <a:pPr>
              <a:spcBef>
                <a:spcPct val="50000"/>
              </a:spcBef>
            </a:pPr>
            <a:r>
              <a:rPr lang="el-GR" dirty="0"/>
              <a:t>[Η</a:t>
            </a:r>
            <a:r>
              <a:rPr lang="el-GR" baseline="30000" dirty="0"/>
              <a:t>+</a:t>
            </a:r>
            <a:r>
              <a:rPr lang="el-GR" dirty="0"/>
              <a:t>]: σταθερή (0,000038- 0,000042 </a:t>
            </a:r>
            <a:r>
              <a:rPr lang="en-US" dirty="0"/>
              <a:t>mEq/L </a:t>
            </a:r>
            <a:r>
              <a:rPr lang="el-GR" dirty="0"/>
              <a:t>ή 38-42 </a:t>
            </a:r>
            <a:r>
              <a:rPr lang="en-US" dirty="0" smtClean="0"/>
              <a:t>nEq/L </a:t>
            </a:r>
            <a:r>
              <a:rPr lang="en-US" dirty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5760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</a:t>
            </a:r>
            <a:r>
              <a:rPr lang="en-US" sz="3200" b="1" baseline="30000" dirty="0">
                <a:solidFill>
                  <a:schemeClr val="tx1"/>
                </a:solidFill>
              </a:rPr>
              <a:t>+</a:t>
            </a:r>
            <a:r>
              <a:rPr lang="en-US" sz="3200" b="1" dirty="0">
                <a:solidFill>
                  <a:schemeClr val="tx1"/>
                </a:solidFill>
              </a:rPr>
              <a:t>-</a:t>
            </a:r>
            <a:r>
              <a:rPr lang="en-US" sz="3200" b="1" dirty="0" err="1">
                <a:solidFill>
                  <a:schemeClr val="tx1"/>
                </a:solidFill>
              </a:rPr>
              <a:t>ATPases</a:t>
            </a:r>
            <a:r>
              <a:rPr lang="el-GR" sz="3200" b="1" dirty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solidFill>
                  <a:schemeClr val="tx1"/>
                </a:solidFill>
              </a:rPr>
              <a:t>- </a:t>
            </a:r>
            <a:r>
              <a:rPr lang="el-GR" sz="3200" b="1" dirty="0">
                <a:solidFill>
                  <a:schemeClr val="tx1"/>
                </a:solidFill>
              </a:rPr>
              <a:t>Λειτουργικά χαρακτηριστικά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672408"/>
          </a:xfrm>
        </p:spPr>
        <p:txBody>
          <a:bodyPr>
            <a:normAutofit/>
          </a:bodyPr>
          <a:lstStyle/>
          <a:p>
            <a:r>
              <a:rPr lang="el-GR" dirty="0"/>
              <a:t>Υδρόλυση </a:t>
            </a:r>
            <a:r>
              <a:rPr lang="en-US" dirty="0"/>
              <a:t>ATP – </a:t>
            </a:r>
            <a:r>
              <a:rPr lang="el-GR" dirty="0"/>
              <a:t>μεγάλη παραγωγή ενέργειας</a:t>
            </a:r>
          </a:p>
          <a:p>
            <a:pPr lvl="1"/>
            <a:r>
              <a:rPr lang="el-GR" dirty="0"/>
              <a:t>Εγκατάσταση μεγάλης διαφοράς [Η</a:t>
            </a:r>
            <a:r>
              <a:rPr lang="el-GR" baseline="30000" dirty="0"/>
              <a:t>+</a:t>
            </a:r>
            <a:r>
              <a:rPr lang="el-GR" dirty="0"/>
              <a:t>] εκατέρωθεν της μεμβράνης</a:t>
            </a:r>
          </a:p>
          <a:p>
            <a:r>
              <a:rPr lang="el-GR" dirty="0"/>
              <a:t>Με </a:t>
            </a:r>
            <a:r>
              <a:rPr lang="en-US" dirty="0" err="1"/>
              <a:t>Vm</a:t>
            </a:r>
            <a:r>
              <a:rPr lang="el-GR" dirty="0"/>
              <a:t> μεμβράνης ίσο με 0</a:t>
            </a:r>
          </a:p>
          <a:p>
            <a:pPr lvl="1"/>
            <a:r>
              <a:rPr lang="el-GR" dirty="0"/>
              <a:t>Διαφορά τριών μονάδων </a:t>
            </a:r>
            <a:r>
              <a:rPr lang="en-US" dirty="0"/>
              <a:t>PH</a:t>
            </a:r>
          </a:p>
          <a:p>
            <a:r>
              <a:rPr lang="el-GR" dirty="0"/>
              <a:t>Χαμηλός ρυθμός μεταφοράς </a:t>
            </a:r>
            <a:r>
              <a:rPr lang="en-US" dirty="0"/>
              <a:t>H</a:t>
            </a:r>
            <a:r>
              <a:rPr lang="en-US" baseline="30000" dirty="0"/>
              <a:t>+</a:t>
            </a:r>
          </a:p>
          <a:p>
            <a:r>
              <a:rPr lang="el-GR" dirty="0"/>
              <a:t>Έκφραση σε επιθήλια που χρειάζονται μεταφορέα</a:t>
            </a:r>
          </a:p>
          <a:p>
            <a:pPr lvl="1"/>
            <a:r>
              <a:rPr lang="en-US" dirty="0"/>
              <a:t>High gradient / low capacity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>
                <a:solidFill>
                  <a:schemeClr val="tx1"/>
                </a:solidFill>
              </a:rPr>
              <a:t>Ρύθμιση του </a:t>
            </a:r>
            <a:r>
              <a:rPr lang="en-US" sz="3400" b="1" dirty="0">
                <a:solidFill>
                  <a:schemeClr val="tx1"/>
                </a:solidFill>
              </a:rPr>
              <a:t>pH</a:t>
            </a:r>
            <a:r>
              <a:rPr lang="el-GR" sz="3400" b="1" dirty="0">
                <a:solidFill>
                  <a:schemeClr val="tx1"/>
                </a:solidFill>
              </a:rPr>
              <a:t>κ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FF00"/>
                </a:solidFill>
              </a:rPr>
              <a:t>dpH</a:t>
            </a:r>
            <a:r>
              <a:rPr lang="el-GR" b="1" dirty="0">
                <a:solidFill>
                  <a:srgbClr val="FFFF00"/>
                </a:solidFill>
              </a:rPr>
              <a:t>κ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err="1">
                <a:solidFill>
                  <a:srgbClr val="FFFF00"/>
                </a:solidFill>
              </a:rPr>
              <a:t>dt</a:t>
            </a:r>
            <a:r>
              <a:rPr lang="en-US" b="1" dirty="0">
                <a:solidFill>
                  <a:srgbClr val="FFFF00"/>
                </a:solidFill>
              </a:rPr>
              <a:t> = </a:t>
            </a:r>
            <a:r>
              <a:rPr lang="el-GR" b="1" dirty="0">
                <a:solidFill>
                  <a:srgbClr val="FFFF00"/>
                </a:solidFill>
              </a:rPr>
              <a:t>λ/</a:t>
            </a:r>
            <a:r>
              <a:rPr lang="en-US" b="1" dirty="0">
                <a:solidFill>
                  <a:srgbClr val="FFFF00"/>
                </a:solidFill>
              </a:rPr>
              <a:t>I </a:t>
            </a:r>
            <a:r>
              <a:rPr lang="en-US" sz="2800" b="1" dirty="0">
                <a:solidFill>
                  <a:srgbClr val="FFFF00"/>
                </a:solidFill>
              </a:rPr>
              <a:t>x</a:t>
            </a:r>
            <a:r>
              <a:rPr lang="en-US" b="1" dirty="0">
                <a:solidFill>
                  <a:srgbClr val="FFFF00"/>
                </a:solidFill>
              </a:rPr>
              <a:t> (P</a:t>
            </a:r>
            <a:r>
              <a:rPr lang="en-US" b="1" baseline="-25000" dirty="0">
                <a:solidFill>
                  <a:srgbClr val="FFFF00"/>
                </a:solidFill>
              </a:rPr>
              <a:t>A</a:t>
            </a:r>
            <a:r>
              <a:rPr lang="en-US" b="1" dirty="0">
                <a:solidFill>
                  <a:srgbClr val="FFFF00"/>
                </a:solidFill>
              </a:rPr>
              <a:t> –P</a:t>
            </a:r>
            <a:r>
              <a:rPr lang="en-US" b="1" baseline="-25000" dirty="0">
                <a:solidFill>
                  <a:srgbClr val="FFFF00"/>
                </a:solidFill>
              </a:rPr>
              <a:t>E</a:t>
            </a:r>
            <a:r>
              <a:rPr lang="en-US" b="1" dirty="0">
                <a:solidFill>
                  <a:srgbClr val="FFFF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dpH</a:t>
            </a:r>
            <a:r>
              <a:rPr lang="el-GR" dirty="0"/>
              <a:t>κ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: </a:t>
            </a:r>
            <a:r>
              <a:rPr lang="el-GR" dirty="0"/>
              <a:t>ο ρυθμός μεταβολής του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>
              <a:lnSpc>
                <a:spcPct val="150000"/>
              </a:lnSpc>
            </a:pPr>
            <a:r>
              <a:rPr lang="el-GR" dirty="0"/>
              <a:t>λ: ο λόγος της επιφάνειας προς τον όγκο του κυττάρου</a:t>
            </a:r>
          </a:p>
          <a:p>
            <a:pPr>
              <a:lnSpc>
                <a:spcPct val="150000"/>
              </a:lnSpc>
            </a:pPr>
            <a:r>
              <a:rPr lang="en-US" dirty="0"/>
              <a:t>I: </a:t>
            </a:r>
            <a:r>
              <a:rPr lang="el-GR" dirty="0" err="1"/>
              <a:t>εξουδετερωτική</a:t>
            </a:r>
            <a:r>
              <a:rPr lang="el-GR" dirty="0"/>
              <a:t> ισχύς των ενδοκυττάριων ρυθμιστικών</a:t>
            </a:r>
          </a:p>
          <a:p>
            <a:pPr>
              <a:lnSpc>
                <a:spcPct val="150000"/>
              </a:lnSpc>
            </a:pP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l-GR" dirty="0"/>
              <a:t>: ρυθμός απομάκρυνσης οξέων</a:t>
            </a:r>
          </a:p>
          <a:p>
            <a:pPr>
              <a:lnSpc>
                <a:spcPct val="150000"/>
              </a:lnSpc>
            </a:pPr>
            <a:r>
              <a:rPr lang="en-US" dirty="0"/>
              <a:t>P</a:t>
            </a:r>
            <a:r>
              <a:rPr lang="en-US" baseline="-25000" dirty="0"/>
              <a:t>E</a:t>
            </a:r>
            <a:r>
              <a:rPr lang="en-US" dirty="0"/>
              <a:t>: </a:t>
            </a:r>
            <a:r>
              <a:rPr lang="el-GR" dirty="0"/>
              <a:t>ρυθμός εισόδου οξέων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dpH</a:t>
            </a:r>
            <a:r>
              <a:rPr lang="el-GR" sz="4000" b="1" dirty="0">
                <a:solidFill>
                  <a:srgbClr val="FFFF00"/>
                </a:solidFill>
              </a:rPr>
              <a:t>κ</a:t>
            </a:r>
            <a:r>
              <a:rPr lang="en-US" sz="4000" b="1" dirty="0">
                <a:solidFill>
                  <a:srgbClr val="FFFF00"/>
                </a:solidFill>
              </a:rPr>
              <a:t>/</a:t>
            </a:r>
            <a:r>
              <a:rPr lang="en-US" sz="4000" b="1" dirty="0" err="1">
                <a:solidFill>
                  <a:srgbClr val="FFFF00"/>
                </a:solidFill>
              </a:rPr>
              <a:t>dt</a:t>
            </a:r>
            <a:r>
              <a:rPr lang="en-US" sz="4000" b="1" dirty="0">
                <a:solidFill>
                  <a:srgbClr val="FFFF00"/>
                </a:solidFill>
              </a:rPr>
              <a:t> = </a:t>
            </a:r>
            <a:r>
              <a:rPr lang="el-GR" sz="4000" b="1" dirty="0">
                <a:solidFill>
                  <a:srgbClr val="FFFF00"/>
                </a:solidFill>
              </a:rPr>
              <a:t>λ/</a:t>
            </a:r>
            <a:r>
              <a:rPr lang="en-US" sz="4000" b="1" dirty="0">
                <a:solidFill>
                  <a:srgbClr val="FFFF00"/>
                </a:solidFill>
              </a:rPr>
              <a:t>I </a:t>
            </a:r>
            <a:r>
              <a:rPr lang="en-US" sz="3200" b="1" dirty="0">
                <a:solidFill>
                  <a:srgbClr val="FFFF00"/>
                </a:solidFill>
              </a:rPr>
              <a:t>x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A</a:t>
            </a: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Εάν </a:t>
            </a:r>
            <a:r>
              <a:rPr lang="en-US" b="1" dirty="0"/>
              <a:t>P</a:t>
            </a:r>
            <a:r>
              <a:rPr lang="en-US" b="1" baseline="-25000" dirty="0"/>
              <a:t>A</a:t>
            </a:r>
            <a:r>
              <a:rPr lang="en-US" b="1" dirty="0"/>
              <a:t>&gt;P</a:t>
            </a:r>
            <a:r>
              <a:rPr lang="en-US" b="1" baseline="-25000" dirty="0"/>
              <a:t>E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Αύξηση </a:t>
            </a:r>
            <a:r>
              <a:rPr lang="en-US" dirty="0"/>
              <a:t>pH</a:t>
            </a:r>
            <a:r>
              <a:rPr lang="el-GR" dirty="0"/>
              <a:t>κ με ρυθμό ανάλογο της </a:t>
            </a:r>
            <a:r>
              <a:rPr lang="en-US" dirty="0"/>
              <a:t>(P</a:t>
            </a:r>
            <a:r>
              <a:rPr lang="en-US" baseline="-25000" dirty="0"/>
              <a:t>A</a:t>
            </a:r>
            <a:r>
              <a:rPr lang="en-US" dirty="0"/>
              <a:t>-P</a:t>
            </a:r>
            <a:r>
              <a:rPr lang="en-US" baseline="-25000" dirty="0"/>
              <a:t>E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Εάν </a:t>
            </a:r>
            <a:r>
              <a:rPr lang="en-US" b="1" dirty="0"/>
              <a:t>P</a:t>
            </a:r>
            <a:r>
              <a:rPr lang="en-US" b="1" baseline="-25000" dirty="0"/>
              <a:t>A</a:t>
            </a:r>
            <a:r>
              <a:rPr lang="en-US" b="1" dirty="0"/>
              <a:t>&lt;P</a:t>
            </a:r>
            <a:r>
              <a:rPr lang="en-US" b="1" baseline="-25000" dirty="0"/>
              <a:t>E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Μείωση </a:t>
            </a:r>
            <a:r>
              <a:rPr lang="en-US" dirty="0"/>
              <a:t>pH</a:t>
            </a:r>
            <a:r>
              <a:rPr lang="el-GR" dirty="0"/>
              <a:t>κ με ρυθμό ανάλογο της </a:t>
            </a:r>
            <a:r>
              <a:rPr lang="en-US" dirty="0"/>
              <a:t>(PE-PA)</a:t>
            </a:r>
          </a:p>
          <a:p>
            <a:pPr>
              <a:lnSpc>
                <a:spcPct val="150000"/>
              </a:lnSpc>
            </a:pPr>
            <a:r>
              <a:rPr lang="el-GR" b="1" dirty="0"/>
              <a:t>Εάν </a:t>
            </a:r>
            <a:r>
              <a:rPr lang="en-US" b="1" dirty="0"/>
              <a:t>P</a:t>
            </a:r>
            <a:r>
              <a:rPr lang="en-US" b="1" baseline="-25000" dirty="0"/>
              <a:t>A</a:t>
            </a:r>
            <a:r>
              <a:rPr lang="en-US" b="1" dirty="0"/>
              <a:t>=P</a:t>
            </a:r>
            <a:r>
              <a:rPr lang="en-US" b="1" baseline="-25000" dirty="0"/>
              <a:t>E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dpH</a:t>
            </a:r>
            <a:r>
              <a:rPr lang="el-GR" dirty="0"/>
              <a:t>κ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0 </a:t>
            </a:r>
            <a:r>
              <a:rPr lang="en-US" dirty="0">
                <a:latin typeface="Calibri"/>
              </a:rPr>
              <a:t>→ pH</a:t>
            </a:r>
            <a:r>
              <a:rPr lang="el-GR" dirty="0">
                <a:latin typeface="Calibri"/>
              </a:rPr>
              <a:t>κ : σταθερό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dpH</a:t>
            </a:r>
            <a:r>
              <a:rPr lang="el-GR" sz="4000" b="1" dirty="0">
                <a:solidFill>
                  <a:srgbClr val="FFFF00"/>
                </a:solidFill>
              </a:rPr>
              <a:t>κ</a:t>
            </a:r>
            <a:r>
              <a:rPr lang="en-US" sz="4000" b="1" dirty="0">
                <a:solidFill>
                  <a:srgbClr val="FFFF00"/>
                </a:solidFill>
              </a:rPr>
              <a:t>/</a:t>
            </a:r>
            <a:r>
              <a:rPr lang="en-US" sz="4000" b="1" dirty="0" err="1">
                <a:solidFill>
                  <a:srgbClr val="FFFF00"/>
                </a:solidFill>
              </a:rPr>
              <a:t>dt</a:t>
            </a:r>
            <a:r>
              <a:rPr lang="en-US" sz="4000" b="1" dirty="0">
                <a:solidFill>
                  <a:srgbClr val="FFFF00"/>
                </a:solidFill>
              </a:rPr>
              <a:t> = </a:t>
            </a:r>
            <a:r>
              <a:rPr lang="el-GR" sz="4000" b="1" dirty="0">
                <a:solidFill>
                  <a:srgbClr val="FFFF00"/>
                </a:solidFill>
              </a:rPr>
              <a:t>λ/</a:t>
            </a:r>
            <a:r>
              <a:rPr lang="en-US" sz="4000" b="1" dirty="0">
                <a:solidFill>
                  <a:srgbClr val="FFFF00"/>
                </a:solidFill>
              </a:rPr>
              <a:t>I </a:t>
            </a:r>
            <a:r>
              <a:rPr lang="en-US" sz="3200" b="1" dirty="0">
                <a:solidFill>
                  <a:srgbClr val="FFFF00"/>
                </a:solidFill>
              </a:rPr>
              <a:t>x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A</a:t>
            </a: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882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Εάν </a:t>
            </a:r>
            <a:r>
              <a:rPr lang="en-US" b="1" dirty="0"/>
              <a:t>P</a:t>
            </a:r>
            <a:r>
              <a:rPr lang="en-US" b="1" baseline="-25000" dirty="0"/>
              <a:t>A</a:t>
            </a:r>
            <a:r>
              <a:rPr lang="el-GR" b="1" baseline="-25000" dirty="0"/>
              <a:t> </a:t>
            </a:r>
            <a:r>
              <a:rPr lang="el-GR" b="1" dirty="0"/>
              <a:t>και </a:t>
            </a:r>
            <a:r>
              <a:rPr lang="en-US" b="1" dirty="0"/>
              <a:t>P</a:t>
            </a:r>
            <a:r>
              <a:rPr lang="en-US" b="1" baseline="-25000" dirty="0"/>
              <a:t>E</a:t>
            </a:r>
            <a:r>
              <a:rPr lang="el-GR" b="1" dirty="0"/>
              <a:t> άνισοι</a:t>
            </a:r>
            <a:endParaRPr lang="en-US" b="1" baseline="-25000" dirty="0"/>
          </a:p>
          <a:p>
            <a:pPr lvl="1">
              <a:lnSpc>
                <a:spcPct val="150000"/>
              </a:lnSpc>
            </a:pPr>
            <a:r>
              <a:rPr lang="en-US" dirty="0" err="1"/>
              <a:t>dpH</a:t>
            </a:r>
            <a:r>
              <a:rPr lang="el-GR" dirty="0"/>
              <a:t>κ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l-GR" dirty="0"/>
              <a:t> : ανάλογος του λ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Το </a:t>
            </a:r>
            <a:r>
              <a:rPr lang="en-US" dirty="0"/>
              <a:t>pH</a:t>
            </a:r>
            <a:r>
              <a:rPr lang="el-GR" dirty="0"/>
              <a:t>κ</a:t>
            </a:r>
            <a:r>
              <a:rPr lang="en-US" dirty="0"/>
              <a:t> </a:t>
            </a:r>
            <a:r>
              <a:rPr lang="el-GR" dirty="0"/>
              <a:t>μεταβάλλεται ταχύτερα στα μικρότερα κύτταρα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dpH</a:t>
            </a:r>
            <a:r>
              <a:rPr lang="el-GR" sz="4000" b="1" dirty="0">
                <a:solidFill>
                  <a:srgbClr val="FFFF00"/>
                </a:solidFill>
              </a:rPr>
              <a:t>κ</a:t>
            </a:r>
            <a:r>
              <a:rPr lang="en-US" sz="4000" b="1" dirty="0">
                <a:solidFill>
                  <a:srgbClr val="FFFF00"/>
                </a:solidFill>
              </a:rPr>
              <a:t>/</a:t>
            </a:r>
            <a:r>
              <a:rPr lang="en-US" sz="4000" b="1" dirty="0" err="1">
                <a:solidFill>
                  <a:srgbClr val="FFFF00"/>
                </a:solidFill>
              </a:rPr>
              <a:t>dt</a:t>
            </a:r>
            <a:r>
              <a:rPr lang="en-US" sz="4000" b="1" dirty="0">
                <a:solidFill>
                  <a:srgbClr val="FFFF00"/>
                </a:solidFill>
              </a:rPr>
              <a:t> = </a:t>
            </a:r>
            <a:r>
              <a:rPr lang="el-GR" sz="4000" b="1" dirty="0">
                <a:solidFill>
                  <a:srgbClr val="FFFF00"/>
                </a:solidFill>
              </a:rPr>
              <a:t>λ/</a:t>
            </a:r>
            <a:r>
              <a:rPr lang="en-US" sz="4000" b="1" dirty="0">
                <a:solidFill>
                  <a:srgbClr val="FFFF00"/>
                </a:solidFill>
              </a:rPr>
              <a:t>I </a:t>
            </a:r>
            <a:r>
              <a:rPr lang="en-US" sz="3200" b="1" dirty="0">
                <a:solidFill>
                  <a:srgbClr val="FFFF00"/>
                </a:solidFill>
              </a:rPr>
              <a:t>x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A</a:t>
            </a: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520280"/>
          </a:xfrm>
        </p:spPr>
        <p:txBody>
          <a:bodyPr>
            <a:normAutofit/>
          </a:bodyPr>
          <a:lstStyle/>
          <a:p>
            <a:r>
              <a:rPr lang="el-GR" b="1" dirty="0"/>
              <a:t>Εάν </a:t>
            </a:r>
            <a:r>
              <a:rPr lang="en-US" b="1" dirty="0"/>
              <a:t>I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b="1" dirty="0"/>
              <a:t>άπειρη</a:t>
            </a:r>
            <a:endParaRPr lang="en-US" b="1" baseline="-25000" dirty="0"/>
          </a:p>
          <a:p>
            <a:pPr lvl="1"/>
            <a:r>
              <a:rPr lang="en-US" dirty="0"/>
              <a:t>pH</a:t>
            </a:r>
            <a:r>
              <a:rPr lang="el-GR" dirty="0"/>
              <a:t>κ σταθερά ανεξάρτητο των 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P</a:t>
            </a:r>
            <a:r>
              <a:rPr lang="en-US" baseline="-25000" dirty="0"/>
              <a:t>E</a:t>
            </a:r>
          </a:p>
          <a:p>
            <a:r>
              <a:rPr lang="el-GR" b="1" dirty="0"/>
              <a:t>Εάν </a:t>
            </a:r>
            <a:r>
              <a:rPr lang="en-US" b="1" dirty="0"/>
              <a:t>I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b="1" dirty="0"/>
              <a:t>προσεγγίζει το 0</a:t>
            </a:r>
          </a:p>
          <a:p>
            <a:pPr lvl="1"/>
            <a:r>
              <a:rPr lang="el-GR" dirty="0"/>
              <a:t>Ταχύτατη μεταβολή του </a:t>
            </a:r>
            <a:r>
              <a:rPr lang="en-US" dirty="0"/>
              <a:t>pH</a:t>
            </a:r>
            <a:r>
              <a:rPr lang="el-GR" dirty="0"/>
              <a:t>κ ακόμη και σε ασήμαντη διαφορά 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, P</a:t>
            </a:r>
            <a:r>
              <a:rPr lang="en-US" baseline="-25000" dirty="0"/>
              <a:t>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00"/>
                </a:solidFill>
              </a:rPr>
              <a:t>dpH</a:t>
            </a:r>
            <a:r>
              <a:rPr lang="el-GR" sz="4000" b="1" dirty="0">
                <a:solidFill>
                  <a:srgbClr val="FFFF00"/>
                </a:solidFill>
              </a:rPr>
              <a:t>κ</a:t>
            </a:r>
            <a:r>
              <a:rPr lang="en-US" sz="4000" b="1" dirty="0">
                <a:solidFill>
                  <a:srgbClr val="FFFF00"/>
                </a:solidFill>
              </a:rPr>
              <a:t>/</a:t>
            </a:r>
            <a:r>
              <a:rPr lang="en-US" sz="4000" b="1" dirty="0" err="1">
                <a:solidFill>
                  <a:srgbClr val="FFFF00"/>
                </a:solidFill>
              </a:rPr>
              <a:t>dt</a:t>
            </a:r>
            <a:r>
              <a:rPr lang="en-US" sz="4000" b="1" dirty="0">
                <a:solidFill>
                  <a:srgbClr val="FFFF00"/>
                </a:solidFill>
              </a:rPr>
              <a:t> = </a:t>
            </a:r>
            <a:r>
              <a:rPr lang="el-GR" sz="4000" b="1" dirty="0">
                <a:solidFill>
                  <a:srgbClr val="FFFF00"/>
                </a:solidFill>
              </a:rPr>
              <a:t>λ/</a:t>
            </a:r>
            <a:r>
              <a:rPr lang="en-US" sz="4000" b="1" dirty="0">
                <a:solidFill>
                  <a:srgbClr val="FFFF00"/>
                </a:solidFill>
              </a:rPr>
              <a:t>I </a:t>
            </a:r>
            <a:r>
              <a:rPr lang="en-US" sz="3200" b="1" dirty="0">
                <a:solidFill>
                  <a:srgbClr val="FFFF00"/>
                </a:solidFill>
              </a:rPr>
              <a:t>x</a:t>
            </a:r>
            <a:r>
              <a:rPr lang="en-US" sz="4000" b="1" dirty="0">
                <a:solidFill>
                  <a:srgbClr val="FFFF00"/>
                </a:solidFill>
              </a:rPr>
              <a:t> (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A</a:t>
            </a:r>
            <a:r>
              <a:rPr lang="el-GR" sz="4000" b="1" dirty="0" smtClean="0">
                <a:solidFill>
                  <a:srgbClr val="FFFF00"/>
                </a:solidFill>
              </a:rPr>
              <a:t>-</a:t>
            </a:r>
            <a:r>
              <a:rPr lang="en-US" sz="4000" b="1" dirty="0" smtClean="0">
                <a:solidFill>
                  <a:srgbClr val="FFFF00"/>
                </a:solidFill>
              </a:rPr>
              <a:t>P</a:t>
            </a:r>
            <a:r>
              <a:rPr lang="en-US" sz="4000" b="1" baseline="-25000" dirty="0" smtClean="0">
                <a:solidFill>
                  <a:srgbClr val="FFFF00"/>
                </a:solidFill>
              </a:rPr>
              <a:t>E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3123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Η </a:t>
            </a:r>
            <a:r>
              <a:rPr lang="en-US" b="1" dirty="0"/>
              <a:t>I</a:t>
            </a:r>
            <a:r>
              <a:rPr lang="el-GR" b="1" dirty="0"/>
              <a:t> δεν είναι άπειρη, ούτε μηδενική</a:t>
            </a:r>
            <a:br>
              <a:rPr lang="el-GR" b="1" dirty="0"/>
            </a:br>
            <a:r>
              <a:rPr lang="el-GR" b="1" dirty="0"/>
              <a:t>Είναι όμως πεπερασμένη</a:t>
            </a:r>
            <a:endParaRPr lang="el-GR" b="1" baseline="-25000" dirty="0"/>
          </a:p>
          <a:p>
            <a:pPr lvl="1">
              <a:lnSpc>
                <a:spcPct val="150000"/>
              </a:lnSpc>
            </a:pPr>
            <a:r>
              <a:rPr lang="el-GR" dirty="0"/>
              <a:t>Επιδρά μόνο στο ρυθμό ανάκτησης του </a:t>
            </a:r>
            <a:r>
              <a:rPr lang="en-US" dirty="0"/>
              <a:t>pH</a:t>
            </a:r>
            <a:r>
              <a:rPr lang="el-GR" dirty="0"/>
              <a:t>κ μετά από οξεία φόρτιση του κυττάρου με οξύ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Δε συμμετέχει στη διατήρηση της σταθερότητας, του </a:t>
            </a:r>
            <a:r>
              <a:rPr lang="en-US" dirty="0"/>
              <a:t>pH</a:t>
            </a:r>
            <a:r>
              <a:rPr lang="el-GR" dirty="0"/>
              <a:t>κ, αλλά μόνο αποτρέπει μεγάλες μεταβολές του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Οξεία φόρτιση του κυττάρου με οξύ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Ενδοκυττάρια ρυθμιστικά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Εξουδετέρωση του μεγαλύτερου φορτίου των </a:t>
            </a:r>
            <a:r>
              <a:rPr lang="en-US" dirty="0"/>
              <a:t>H</a:t>
            </a:r>
            <a:r>
              <a:rPr lang="en-US" baseline="30000" dirty="0"/>
              <a:t>+</a:t>
            </a:r>
          </a:p>
          <a:p>
            <a:pPr>
              <a:lnSpc>
                <a:spcPct val="150000"/>
              </a:lnSpc>
            </a:pPr>
            <a:r>
              <a:rPr lang="el-GR" dirty="0"/>
              <a:t>Μικρό φορτίο μη εξουδετερωθέντων </a:t>
            </a:r>
            <a:r>
              <a:rPr lang="en-US" dirty="0"/>
              <a:t>H</a:t>
            </a:r>
            <a:r>
              <a:rPr lang="en-US" baseline="30000" dirty="0"/>
              <a:t>+</a:t>
            </a:r>
            <a:endParaRPr lang="el-GR" baseline="30000" dirty="0"/>
          </a:p>
          <a:p>
            <a:pPr lvl="1">
              <a:lnSpc>
                <a:spcPct val="150000"/>
              </a:lnSpc>
            </a:pPr>
            <a:r>
              <a:rPr lang="el-GR" dirty="0"/>
              <a:t>Υπεύθυνο για την πτώση του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>
              <a:lnSpc>
                <a:spcPct val="150000"/>
              </a:lnSpc>
            </a:pPr>
            <a:r>
              <a:rPr lang="el-GR" dirty="0"/>
              <a:t>Επάνοδος του </a:t>
            </a:r>
            <a:r>
              <a:rPr lang="en-US" dirty="0"/>
              <a:t>pH</a:t>
            </a:r>
            <a:r>
              <a:rPr lang="el-GR" dirty="0"/>
              <a:t>κ στο φυσιολογικό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Μόνο όταν το σύνολο του φορτίου των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l-GR" dirty="0"/>
              <a:t> απομακρυνθεί από το κύτταρο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640960" cy="107099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Κατά τη διάρκεια επαναφοράς του </a:t>
            </a:r>
            <a:r>
              <a:rPr lang="en-US" sz="3200" b="1" dirty="0">
                <a:solidFill>
                  <a:schemeClr val="tx1"/>
                </a:solidFill>
              </a:rPr>
              <a:t>pH</a:t>
            </a:r>
            <a:r>
              <a:rPr lang="el-GR" sz="3200" b="1" dirty="0">
                <a:solidFill>
                  <a:schemeClr val="tx1"/>
                </a:solidFill>
              </a:rPr>
              <a:t>κ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el-GR" dirty="0"/>
              <a:t>Μεταφορείς ιόντων</a:t>
            </a:r>
          </a:p>
          <a:p>
            <a:pPr lvl="1"/>
            <a:r>
              <a:rPr lang="el-GR" dirty="0"/>
              <a:t>Απομάκρυνση των ελεύθερων </a:t>
            </a:r>
            <a:r>
              <a:rPr lang="en-US" dirty="0"/>
              <a:t>H</a:t>
            </a:r>
            <a:r>
              <a:rPr lang="en-US" baseline="30000" dirty="0"/>
              <a:t>+</a:t>
            </a:r>
            <a:endParaRPr lang="el-GR" baseline="30000" dirty="0"/>
          </a:p>
          <a:p>
            <a:r>
              <a:rPr lang="el-GR" dirty="0"/>
              <a:t>Ενδοκυττάρια ρυθμιστικά</a:t>
            </a:r>
          </a:p>
          <a:p>
            <a:pPr lvl="1"/>
            <a:r>
              <a:rPr lang="el-GR" dirty="0"/>
              <a:t>Μερική αναπλήρωση των </a:t>
            </a:r>
            <a:r>
              <a:rPr lang="el-GR" dirty="0" err="1"/>
              <a:t>απομακρυνόμενων</a:t>
            </a:r>
            <a:r>
              <a:rPr lang="el-GR" dirty="0"/>
              <a:t> </a:t>
            </a:r>
            <a:r>
              <a:rPr lang="en-US" dirty="0"/>
              <a:t>H</a:t>
            </a:r>
            <a:r>
              <a:rPr lang="en-US" baseline="30000" dirty="0"/>
              <a:t>+</a:t>
            </a:r>
          </a:p>
          <a:p>
            <a:r>
              <a:rPr lang="el-GR" dirty="0"/>
              <a:t>Μεταφορά των προστεθέντων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l-GR" dirty="0"/>
              <a:t> από τα ρυθμιστικά προς το κυτταρόπλασμα</a:t>
            </a:r>
          </a:p>
          <a:p>
            <a:pPr lvl="1"/>
            <a:r>
              <a:rPr lang="el-GR" dirty="0"/>
              <a:t>Απομάκρυνση των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l-GR" dirty="0"/>
              <a:t> δια μέσου των μεταφορέων</a:t>
            </a:r>
          </a:p>
          <a:p>
            <a:r>
              <a:rPr lang="el-GR" dirty="0"/>
              <a:t>Φυσιολογική λειτουργία μεταφορέων</a:t>
            </a:r>
          </a:p>
          <a:p>
            <a:pPr lvl="1"/>
            <a:r>
              <a:rPr lang="el-GR" dirty="0"/>
              <a:t>Επάνοδος του </a:t>
            </a:r>
            <a:r>
              <a:rPr lang="en-US" dirty="0"/>
              <a:t>pH</a:t>
            </a:r>
            <a:r>
              <a:rPr lang="el-GR" dirty="0"/>
              <a:t>κ στο φυσιολογικό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2780928"/>
            <a:ext cx="8229600" cy="11384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sz="7200" dirty="0"/>
              <a:t>Γιατί;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Πρωτεΐνες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7444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Αρνητικά φορτισμένες ρίζες, «ιδεώδης» τρισδιάστατη δομή</a:t>
            </a:r>
          </a:p>
          <a:p>
            <a:pPr>
              <a:lnSpc>
                <a:spcPct val="150000"/>
              </a:lnSpc>
            </a:pPr>
            <a:r>
              <a:rPr lang="el-GR" dirty="0"/>
              <a:t>Φυσιολογικό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Υψηλή χημική συγγένεια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l-GR" dirty="0" err="1"/>
              <a:t>ιστιδίνης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l-GR" dirty="0"/>
              <a:t>Μείωση </a:t>
            </a:r>
            <a:r>
              <a:rPr lang="en-US" dirty="0"/>
              <a:t>pH</a:t>
            </a:r>
            <a:r>
              <a:rPr lang="el-GR" dirty="0"/>
              <a:t>κ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Αύξηση σύνδεσης </a:t>
            </a:r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l-GR" dirty="0" err="1"/>
              <a:t>ιστιδίνης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/>
              <a:t>Μεταβολή φορτίου, σχήματος, λειτουργίας πρωτεϊνών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>
              <a:ea typeface="ＭＳ Ｐゴシック" pitchFamily="-84" charset="-128"/>
            </a:endParaRPr>
          </a:p>
        </p:txBody>
      </p:sp>
      <p:sp>
        <p:nvSpPr>
          <p:cNvPr id="6147" name="Rectangle 3" descr="Untitled-2"/>
          <p:cNvSpPr>
            <a:spLocks noGrp="1" noChangeAspect="1" noChangeArrowheads="1"/>
          </p:cNvSpPr>
          <p:nvPr isPhoto="1"/>
        </p:nvSpPr>
        <p:spPr bwMode="auto">
          <a:xfrm>
            <a:off x="0" y="379413"/>
            <a:ext cx="9144000" cy="6099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CF36E4-FD12-42B9-8B87-F5B15568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Μεταβολές του </a:t>
            </a:r>
            <a:r>
              <a:rPr lang="en-US" sz="3200" b="1" dirty="0"/>
              <a:t>pH</a:t>
            </a:r>
            <a:r>
              <a:rPr lang="el-GR" sz="3200" b="1" dirty="0"/>
              <a:t> και κυτταρικές λειτουργίες (Ι)</a:t>
            </a:r>
            <a:endParaRPr lang="en-US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ED82BF1-343B-4AF3-82F7-79E9C3ABB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dirty="0"/>
              <a:t>Κυτταρικός μεταβολισμός</a:t>
            </a:r>
          </a:p>
          <a:p>
            <a:pPr>
              <a:lnSpc>
                <a:spcPct val="150000"/>
              </a:lnSpc>
            </a:pPr>
            <a:r>
              <a:rPr lang="el-GR" dirty="0"/>
              <a:t>Αρτηριακό τοίχωμα</a:t>
            </a:r>
          </a:p>
          <a:p>
            <a:pPr>
              <a:lnSpc>
                <a:spcPct val="150000"/>
              </a:lnSpc>
            </a:pPr>
            <a:r>
              <a:rPr lang="el-GR" dirty="0"/>
              <a:t>Μυϊκή συστολή</a:t>
            </a:r>
          </a:p>
          <a:p>
            <a:pPr>
              <a:lnSpc>
                <a:spcPct val="150000"/>
              </a:lnSpc>
            </a:pPr>
            <a:r>
              <a:rPr lang="el-GR" dirty="0"/>
              <a:t>Ανοσοποιητικό σύστημα</a:t>
            </a:r>
          </a:p>
          <a:p>
            <a:pPr>
              <a:lnSpc>
                <a:spcPct val="150000"/>
              </a:lnSpc>
            </a:pPr>
            <a:r>
              <a:rPr lang="el-GR" dirty="0" err="1"/>
              <a:t>Διακυτταρική</a:t>
            </a:r>
            <a:r>
              <a:rPr lang="el-GR" dirty="0"/>
              <a:t> σύνδεση</a:t>
            </a:r>
          </a:p>
          <a:p>
            <a:pPr>
              <a:lnSpc>
                <a:spcPct val="150000"/>
              </a:lnSpc>
            </a:pPr>
            <a:r>
              <a:rPr lang="el-GR" dirty="0"/>
              <a:t>Σύνθεση </a:t>
            </a:r>
            <a:r>
              <a:rPr lang="en-US" dirty="0"/>
              <a:t>DNA </a:t>
            </a:r>
            <a:r>
              <a:rPr lang="el-GR" dirty="0"/>
              <a:t>και κυτταρική ανάπτυξη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25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75A2F4D-EFDF-4640-94CF-86E9152C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72" y="188640"/>
            <a:ext cx="7055380" cy="1224136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/>
              <a:t>Μεταβολές του </a:t>
            </a:r>
            <a:r>
              <a:rPr lang="en-US" sz="3400" b="1" dirty="0"/>
              <a:t>pH</a:t>
            </a:r>
            <a:r>
              <a:rPr lang="el-GR" sz="3400" b="1" dirty="0"/>
              <a:t> και κυτταρικές λειτουργίες (ΙΙ)</a:t>
            </a:r>
            <a:endParaRPr lang="en-US" sz="3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C92F58B-EA56-4431-AAC1-91B8F5794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43" y="1864263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l-GR" sz="2600" dirty="0"/>
              <a:t>Αγωγιμότητα μεταφορέων ιόντων των κυτταρικών μεμβρανών</a:t>
            </a:r>
          </a:p>
          <a:p>
            <a:r>
              <a:rPr lang="el-GR" sz="2600" dirty="0" err="1"/>
              <a:t>Κυτταροσκελετός</a:t>
            </a:r>
            <a:endParaRPr lang="el-GR" sz="2600" dirty="0"/>
          </a:p>
          <a:p>
            <a:r>
              <a:rPr lang="el-GR" sz="2600" dirty="0"/>
              <a:t>Ενδοκυττάριοι φορείς μηνυμάτων</a:t>
            </a:r>
          </a:p>
          <a:p>
            <a:r>
              <a:rPr lang="el-GR" sz="2600" dirty="0"/>
              <a:t>Άλλες επιδράσεις</a:t>
            </a:r>
          </a:p>
          <a:p>
            <a:pPr lvl="2" indent="-342900"/>
            <a:r>
              <a:rPr lang="el-GR" sz="2200" dirty="0"/>
              <a:t>Όγκος κυττάρων</a:t>
            </a:r>
          </a:p>
          <a:p>
            <a:pPr lvl="2" indent="-342900"/>
            <a:r>
              <a:rPr lang="el-GR" sz="2200" dirty="0"/>
              <a:t>Μετακίνηση </a:t>
            </a:r>
            <a:r>
              <a:rPr lang="en-US" sz="2200" dirty="0"/>
              <a:t>H+</a:t>
            </a:r>
            <a:r>
              <a:rPr lang="el-GR" sz="2200" dirty="0"/>
              <a:t> στα μιτοχόνδρια</a:t>
            </a:r>
          </a:p>
          <a:p>
            <a:pPr lvl="2" indent="-342900"/>
            <a:r>
              <a:rPr lang="el-GR" sz="2200" dirty="0"/>
              <a:t>Έκφραση διαφόρων γονιδίων</a:t>
            </a:r>
          </a:p>
          <a:p>
            <a:pPr lvl="2" indent="-342900"/>
            <a:r>
              <a:rPr lang="el-GR" sz="2200" dirty="0"/>
              <a:t>Κινητικότητα κυττάρων</a:t>
            </a:r>
          </a:p>
          <a:p>
            <a:pPr lvl="2" indent="-342900"/>
            <a:r>
              <a:rPr lang="el-GR" sz="2200" dirty="0" err="1"/>
              <a:t>Εξωκύττωση</a:t>
            </a:r>
            <a:r>
              <a:rPr lang="el-GR" sz="2200" dirty="0"/>
              <a:t>, </a:t>
            </a:r>
            <a:r>
              <a:rPr lang="el-GR" sz="2200" dirty="0" err="1"/>
              <a:t>ενδοκύττωση</a:t>
            </a:r>
            <a:endParaRPr lang="el-GR" sz="2200" dirty="0"/>
          </a:p>
          <a:p>
            <a:pPr lvl="2" indent="-342900"/>
            <a:r>
              <a:rPr lang="el-GR" sz="2200" dirty="0"/>
              <a:t>Αντοχή των κυττάρων στα  </a:t>
            </a:r>
            <a:r>
              <a:rPr lang="el-GR" sz="2200" dirty="0" err="1"/>
              <a:t>κυτταροστατικά</a:t>
            </a:r>
            <a:r>
              <a:rPr lang="el-GR" sz="2200" dirty="0"/>
              <a:t> φάρμακα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701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Ένζυμα</a:t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4000" b="1" dirty="0">
                <a:solidFill>
                  <a:schemeClr val="tx1"/>
                </a:solidFill>
              </a:rPr>
              <a:t/>
            </a:r>
            <a:br>
              <a:rPr lang="el-GR" sz="4000" b="1" dirty="0">
                <a:solidFill>
                  <a:schemeClr val="tx1"/>
                </a:solidFill>
              </a:rPr>
            </a:br>
            <a:r>
              <a:rPr lang="el-GR" sz="3100" b="1" dirty="0" err="1">
                <a:solidFill>
                  <a:schemeClr val="tx1"/>
                </a:solidFill>
              </a:rPr>
              <a:t>Φωσφοροφρουκτοκινάση</a:t>
            </a:r>
            <a:endParaRPr lang="el-GR" sz="31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2016224"/>
          </a:xfrm>
        </p:spPr>
        <p:txBody>
          <a:bodyPr>
            <a:normAutofit/>
          </a:bodyPr>
          <a:lstStyle/>
          <a:p>
            <a:r>
              <a:rPr lang="el-GR" dirty="0" err="1"/>
              <a:t>Γλυκολυτικό</a:t>
            </a:r>
            <a:r>
              <a:rPr lang="el-GR" dirty="0"/>
              <a:t> ένζυμο</a:t>
            </a:r>
          </a:p>
          <a:p>
            <a:r>
              <a:rPr lang="el-GR" dirty="0"/>
              <a:t>Μετατροπή φωσφορικής φρουκτόζης σε 1,6-διφωσφορική φρουκτόζη</a:t>
            </a:r>
          </a:p>
          <a:p>
            <a:r>
              <a:rPr lang="el-GR" dirty="0"/>
              <a:t>Σε </a:t>
            </a:r>
            <a:r>
              <a:rPr lang="en-US" dirty="0"/>
              <a:t>pH</a:t>
            </a:r>
            <a:r>
              <a:rPr lang="el-GR" dirty="0"/>
              <a:t> 6,5-7,5 μεγάλη ευαισθησία</a:t>
            </a:r>
          </a:p>
          <a:p>
            <a:r>
              <a:rPr lang="el-GR" dirty="0"/>
              <a:t>Μείωση του </a:t>
            </a:r>
            <a:r>
              <a:rPr lang="en-US" dirty="0"/>
              <a:t>pH</a:t>
            </a:r>
            <a:r>
              <a:rPr lang="el-GR" dirty="0" smtClean="0">
                <a:latin typeface="Calibri"/>
              </a:rPr>
              <a:t>→ μείωση </a:t>
            </a:r>
            <a:r>
              <a:rPr lang="el-GR" dirty="0">
                <a:latin typeface="Calibri"/>
              </a:rPr>
              <a:t>δραστικότητας</a:t>
            </a:r>
            <a:endParaRPr lang="el-GR" dirty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2210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err="1"/>
              <a:t>Φωσφορυλάση</a:t>
            </a:r>
            <a:endParaRPr lang="el-GR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69160"/>
            <a:ext cx="8229600" cy="174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000" dirty="0"/>
              <a:t>Καταλύει το μεταβολισμό του γλυκογόνου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Μείωση του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pH:</a:t>
            </a:r>
            <a:endParaRPr lang="el-GR" sz="20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Αναστολή της μετατροπής της από μη δραστική σε δραστική μορφή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91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3A6EC05-9A5A-45B6-98C1-665BCFEC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332656"/>
            <a:ext cx="7055380" cy="1520592"/>
          </a:xfrm>
        </p:spPr>
        <p:txBody>
          <a:bodyPr>
            <a:normAutofit/>
          </a:bodyPr>
          <a:lstStyle/>
          <a:p>
            <a:pPr algn="ctr"/>
            <a:r>
              <a:rPr lang="el-GR" sz="3400" b="1" dirty="0"/>
              <a:t>Αρτηριακό τοίχωμα </a:t>
            </a:r>
            <a:endParaRPr lang="en-US" sz="3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55466B7-2A20-4CFD-B9DF-1C296453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95585"/>
          </a:xfrm>
        </p:spPr>
        <p:txBody>
          <a:bodyPr>
            <a:normAutofit fontScale="92500" lnSpcReduction="10000"/>
          </a:bodyPr>
          <a:lstStyle/>
          <a:p>
            <a:r>
              <a:rPr lang="el-GR" sz="2800" dirty="0"/>
              <a:t>Οξεία ενδοκυττάρια οξέωση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Συστολή μυϊκών κυττάρων*</a:t>
            </a:r>
          </a:p>
          <a:p>
            <a:r>
              <a:rPr lang="el-GR" sz="2800" dirty="0"/>
              <a:t>Χρόνια ενδοκυττάρια οξέωση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200" dirty="0"/>
              <a:t>Αναστολή </a:t>
            </a:r>
            <a:r>
              <a:rPr lang="el-GR" sz="2200" dirty="0" err="1"/>
              <a:t>αγγειοσυσπαστικής</a:t>
            </a:r>
            <a:r>
              <a:rPr lang="el-GR" sz="2200" dirty="0"/>
              <a:t> και αγγειοδιασταλτικής λειτουργίας</a:t>
            </a:r>
            <a:endParaRPr lang="en-US" sz="2200" dirty="0"/>
          </a:p>
          <a:p>
            <a:pPr marL="457200" lvl="1" indent="0">
              <a:buNone/>
            </a:pPr>
            <a:endParaRPr lang="el-GR" dirty="0"/>
          </a:p>
          <a:p>
            <a:pPr marL="457200" lvl="1" indent="0" algn="ctr">
              <a:buNone/>
            </a:pPr>
            <a:r>
              <a:rPr lang="el-GR" sz="2600" b="1" dirty="0"/>
              <a:t>Μηχανισμοί</a:t>
            </a:r>
          </a:p>
          <a:p>
            <a:r>
              <a:rPr lang="el-GR" sz="2800" dirty="0"/>
              <a:t>Διαταραχές δραστικότητας ενδοκυττάριων ενζύμων</a:t>
            </a:r>
          </a:p>
          <a:p>
            <a:pPr marL="0" indent="0" algn="ctr">
              <a:buNone/>
            </a:pPr>
            <a:endParaRPr lang="el-GR" sz="2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l-GR" sz="2800" b="1" dirty="0">
                <a:solidFill>
                  <a:srgbClr val="FFC000"/>
                </a:solidFill>
              </a:rPr>
              <a:t>Ρύθμιση αρτηριακής πίεσης</a:t>
            </a:r>
          </a:p>
          <a:p>
            <a:pPr marL="0" indent="0">
              <a:buNone/>
            </a:pPr>
            <a:endParaRPr lang="el-GR" sz="2800" b="1" dirty="0">
              <a:solidFill>
                <a:schemeClr val="bg1"/>
              </a:solidFill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C3ED805-8B93-4FFF-BDEE-DD69DA27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6840760" cy="360040"/>
          </a:xfrm>
        </p:spPr>
        <p:txBody>
          <a:bodyPr/>
          <a:lstStyle/>
          <a:p>
            <a:pPr algn="l"/>
            <a:r>
              <a:rPr lang="el-GR" sz="1800" dirty="0">
                <a:solidFill>
                  <a:schemeClr val="tx1"/>
                </a:solidFill>
              </a:rPr>
              <a:t>* Αύξηση ενδοκυττάριας [</a:t>
            </a:r>
            <a:r>
              <a:rPr lang="en-US" sz="1800" dirty="0" smtClean="0">
                <a:solidFill>
                  <a:schemeClr val="tx1"/>
                </a:solidFill>
              </a:rPr>
              <a:t>Ca</a:t>
            </a:r>
            <a:r>
              <a:rPr lang="el-GR" sz="1800" baseline="30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⁺</a:t>
            </a:r>
            <a:r>
              <a:rPr lang="en-US" sz="1800" dirty="0">
                <a:solidFill>
                  <a:schemeClr val="tx1"/>
                </a:solidFill>
              </a:rPr>
              <a:t>]</a:t>
            </a:r>
            <a:endParaRPr lang="el-G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676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chemeClr val="tx1"/>
                </a:solidFill>
              </a:rPr>
              <a:t>Μυική</a:t>
            </a:r>
            <a:r>
              <a:rPr lang="el-GR" sz="3200" b="1" dirty="0">
                <a:solidFill>
                  <a:schemeClr val="tx1"/>
                </a:solidFill>
              </a:rPr>
              <a:t> συστολή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5"/>
            <a:ext cx="6552728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>
                <a:solidFill>
                  <a:srgbClr val="FFFF00"/>
                </a:solidFill>
              </a:rPr>
              <a:t>Μείωση </a:t>
            </a:r>
            <a:r>
              <a:rPr lang="en-US" sz="2400" b="1" dirty="0">
                <a:solidFill>
                  <a:srgbClr val="FFFF00"/>
                </a:solidFill>
              </a:rPr>
              <a:t>pH</a:t>
            </a:r>
            <a:r>
              <a:rPr lang="el-GR" sz="2400" b="1" dirty="0">
                <a:solidFill>
                  <a:srgbClr val="FFFF00"/>
                </a:solidFill>
              </a:rPr>
              <a:t>, ελάττωση ικανότητας παραγωγής τάσης</a:t>
            </a:r>
          </a:p>
          <a:p>
            <a:pPr algn="ctr"/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276873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Μηχανισμοί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3068961"/>
            <a:ext cx="82296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/>
              <a:t>Μείωση κυτταρικής διεγερσιμότητας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Μεταβολές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σε επιφανειακά κανάλια ιόντων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baseline="0" dirty="0"/>
              <a:t>Παρακώλυση απελευθέρωσης</a:t>
            </a:r>
            <a:r>
              <a:rPr lang="el-GR" sz="2400" dirty="0"/>
              <a:t> </a:t>
            </a:r>
            <a:r>
              <a:rPr lang="en-US" sz="2400" dirty="0"/>
              <a:t>Ca</a:t>
            </a:r>
            <a:r>
              <a:rPr lang="en-US" sz="2400" baseline="30000" dirty="0"/>
              <a:t>++</a:t>
            </a:r>
            <a:r>
              <a:rPr lang="en-US" sz="2400" dirty="0"/>
              <a:t> </a:t>
            </a:r>
            <a:r>
              <a:rPr lang="el-GR" sz="2400" dirty="0"/>
              <a:t>από το </a:t>
            </a:r>
            <a:r>
              <a:rPr lang="el-GR" sz="2400" dirty="0" err="1"/>
              <a:t>σαρκοπλασματικό</a:t>
            </a:r>
            <a:r>
              <a:rPr lang="el-GR" sz="2400" dirty="0"/>
              <a:t> δίκτυο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dirty="0"/>
              <a:t>Ανταγωνισμός Η</a:t>
            </a:r>
            <a:r>
              <a:rPr lang="el-GR" sz="2400" baseline="30000" dirty="0"/>
              <a:t>+</a:t>
            </a:r>
            <a:r>
              <a:rPr lang="el-GR" sz="2400" dirty="0"/>
              <a:t> και </a:t>
            </a:r>
            <a:r>
              <a:rPr lang="en-US" sz="2400" dirty="0"/>
              <a:t>Ca</a:t>
            </a:r>
            <a:r>
              <a:rPr lang="en-US" sz="2400" baseline="30000" dirty="0"/>
              <a:t>++</a:t>
            </a:r>
            <a:r>
              <a:rPr lang="en-US" sz="2400" dirty="0"/>
              <a:t> </a:t>
            </a:r>
            <a:r>
              <a:rPr lang="el-GR" sz="2400" dirty="0"/>
              <a:t>στη σύνδεση με τη </a:t>
            </a:r>
            <a:r>
              <a:rPr lang="el-GR" sz="2400" dirty="0" err="1"/>
              <a:t>τροπονίνη</a:t>
            </a:r>
            <a:endParaRPr lang="el-GR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Αναστολή της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ATP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άσης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των μυικών ινιδίων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dirty="0"/>
              <a:t>Μείωση παραγωγής </a:t>
            </a:r>
            <a:r>
              <a:rPr lang="en-US" sz="2400" dirty="0"/>
              <a:t>ATP </a:t>
            </a:r>
            <a:r>
              <a:rPr lang="el-GR" sz="2400" dirty="0"/>
              <a:t>στα κύτταρα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66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001A87-2864-4331-8620-C110888A9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Ανοσοποιητικό Σύστημα</a:t>
            </a:r>
            <a:endParaRPr lang="en-US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D4EC59F-E79B-4DDD-92A9-F06EFD07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b="1" dirty="0"/>
              <a:t>Πειραματικές μελέτες σε χαμηλό </a:t>
            </a:r>
            <a:r>
              <a:rPr lang="en-US" sz="2800" b="1" dirty="0"/>
              <a:t>pH</a:t>
            </a:r>
            <a:endParaRPr lang="el-GR" sz="2800" b="1" dirty="0"/>
          </a:p>
          <a:p>
            <a:pPr marL="0" indent="0" algn="ctr">
              <a:buNone/>
            </a:pPr>
            <a:endParaRPr lang="el-GR" sz="2800" b="1" dirty="0"/>
          </a:p>
          <a:p>
            <a:r>
              <a:rPr lang="el-GR" sz="2400" dirty="0"/>
              <a:t>Πολυμορφοπύρηνα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/>
              <a:t>Αναστολή </a:t>
            </a:r>
            <a:r>
              <a:rPr lang="el-GR" sz="2000" dirty="0" err="1"/>
              <a:t>χημειοταξίας</a:t>
            </a:r>
            <a:r>
              <a:rPr lang="el-GR" sz="2000" dirty="0"/>
              <a:t>, αναπνευστικής δραστικότητας, αντιβακτηριδιακής αποτελεσματικότητας</a:t>
            </a:r>
          </a:p>
          <a:p>
            <a:r>
              <a:rPr lang="el-GR" sz="2400" dirty="0"/>
              <a:t>Λεμφοκύτταρα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/>
              <a:t>Μείωση </a:t>
            </a:r>
            <a:r>
              <a:rPr lang="el-GR" sz="2000" dirty="0" err="1"/>
              <a:t>κυτταροτοξικότητας</a:t>
            </a:r>
            <a:r>
              <a:rPr lang="el-GR" sz="2000" dirty="0"/>
              <a:t> και πολλαπλασιασμού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000" dirty="0" err="1"/>
              <a:t>Ανοσοανεπάρκεια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9242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chemeClr val="tx1"/>
                </a:solidFill>
              </a:rPr>
              <a:t>Διακυτταρική</a:t>
            </a:r>
            <a:r>
              <a:rPr lang="el-GR" sz="3200" b="1" dirty="0">
                <a:solidFill>
                  <a:schemeClr val="tx1"/>
                </a:solidFill>
              </a:rPr>
              <a:t> σύνδεση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17896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dirty="0"/>
              <a:t>Μεταβολές του </a:t>
            </a:r>
            <a:r>
              <a:rPr lang="en-US" dirty="0"/>
              <a:t>pH</a:t>
            </a:r>
            <a:r>
              <a:rPr lang="el-GR" dirty="0"/>
              <a:t> επιδρούν στην αγωγιμότητα των </a:t>
            </a:r>
            <a:r>
              <a:rPr lang="el-GR" dirty="0" err="1"/>
              <a:t>χασματικών</a:t>
            </a:r>
            <a:r>
              <a:rPr lang="el-GR" dirty="0"/>
              <a:t> συνδέσεων (</a:t>
            </a:r>
            <a:r>
              <a:rPr lang="en-US" dirty="0"/>
              <a:t>gap junctions)</a:t>
            </a:r>
          </a:p>
          <a:p>
            <a:pPr>
              <a:lnSpc>
                <a:spcPct val="150000"/>
              </a:lnSpc>
            </a:pPr>
            <a:r>
              <a:rPr lang="el-GR" dirty="0"/>
              <a:t>Κύριος ρυθμιστής το </a:t>
            </a:r>
            <a:r>
              <a:rPr lang="en-US" dirty="0" smtClean="0"/>
              <a:t>Ca</a:t>
            </a:r>
            <a:r>
              <a:rPr lang="el-GR" baseline="30000" dirty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8105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80C00B-4172-40C4-AFD1-B509D42D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1196752"/>
            <a:ext cx="7759698" cy="656496"/>
          </a:xfrm>
        </p:spPr>
        <p:txBody>
          <a:bodyPr>
            <a:normAutofit/>
          </a:bodyPr>
          <a:lstStyle/>
          <a:p>
            <a:pPr algn="ctr"/>
            <a:r>
              <a:rPr lang="el-GR" sz="3000" b="1" dirty="0"/>
              <a:t>Σύνθεση </a:t>
            </a:r>
            <a:r>
              <a:rPr lang="en-US" sz="3000" b="1" dirty="0"/>
              <a:t>DNA</a:t>
            </a:r>
            <a:r>
              <a:rPr lang="el-GR" sz="3000" b="1" dirty="0"/>
              <a:t> και κυτταρική ανάπτυξη</a:t>
            </a:r>
            <a:r>
              <a:rPr lang="en-US" sz="3000" b="1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A695F19-D6C0-4915-B7F3-33874285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95128"/>
            <a:ext cx="6711654" cy="4195481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l-G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dirty="0"/>
              <a:t>      Το αλκαλικό </a:t>
            </a:r>
            <a:r>
              <a:rPr lang="en-US" dirty="0"/>
              <a:t>pH</a:t>
            </a:r>
            <a:r>
              <a:rPr lang="el-GR" dirty="0"/>
              <a:t> ευνοεί τη σύνθεση του</a:t>
            </a:r>
            <a:r>
              <a:rPr lang="en-US" dirty="0"/>
              <a:t> </a:t>
            </a:r>
            <a:endParaRPr lang="el-G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dirty="0"/>
              <a:t>        </a:t>
            </a:r>
            <a:r>
              <a:rPr lang="en-US" dirty="0"/>
              <a:t>DNA </a:t>
            </a:r>
            <a:r>
              <a:rPr lang="el-GR" dirty="0"/>
              <a:t>και την κυτταρική ανάπτυξη</a:t>
            </a: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71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chemeClr val="tx1"/>
                </a:solidFill>
              </a:rPr>
              <a:t>Διαμεμβρανική</a:t>
            </a:r>
            <a:r>
              <a:rPr lang="el-GR" sz="3200" b="1" dirty="0">
                <a:solidFill>
                  <a:schemeClr val="tx1"/>
                </a:solidFill>
              </a:rPr>
              <a:t> αγωγιμότητα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520279"/>
          </a:xfrm>
        </p:spPr>
        <p:txBody>
          <a:bodyPr>
            <a:normAutofit/>
          </a:bodyPr>
          <a:lstStyle/>
          <a:p>
            <a:r>
              <a:rPr lang="el-GR" dirty="0"/>
              <a:t>Αγωγιμότητα καναλιών μεταφοράς </a:t>
            </a:r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</a:t>
            </a:r>
            <a:r>
              <a:rPr lang="en-US" dirty="0" smtClean="0"/>
              <a:t>Ca</a:t>
            </a:r>
            <a:r>
              <a:rPr lang="el-GR" baseline="30000" dirty="0"/>
              <a:t>2</a:t>
            </a:r>
            <a:r>
              <a:rPr lang="en-US" baseline="30000" dirty="0" smtClean="0"/>
              <a:t>+</a:t>
            </a:r>
            <a:r>
              <a:rPr lang="en-US" dirty="0" smtClean="0"/>
              <a:t>,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</a:p>
          <a:p>
            <a:pPr lvl="1"/>
            <a:r>
              <a:rPr lang="el-GR" dirty="0"/>
              <a:t>Διεγερσιμότητα των νευρικών και </a:t>
            </a:r>
            <a:r>
              <a:rPr lang="el-GR" dirty="0" err="1"/>
              <a:t>μυικών</a:t>
            </a:r>
            <a:r>
              <a:rPr lang="el-GR" dirty="0"/>
              <a:t> κυττάρων</a:t>
            </a:r>
          </a:p>
          <a:p>
            <a:r>
              <a:rPr lang="el-GR" dirty="0"/>
              <a:t>Μεταβολή του </a:t>
            </a:r>
            <a:r>
              <a:rPr lang="en-US" dirty="0"/>
              <a:t>pH</a:t>
            </a:r>
            <a:endParaRPr lang="el-GR" dirty="0"/>
          </a:p>
          <a:p>
            <a:pPr lvl="1"/>
            <a:r>
              <a:rPr lang="el-GR" dirty="0"/>
              <a:t>Μεταβολή στο ηλεκτρικό φορτίο των πρωτεϊνικών μορίων των καναλιών</a:t>
            </a:r>
          </a:p>
          <a:p>
            <a:pPr lvl="2"/>
            <a:r>
              <a:rPr lang="el-GR" dirty="0"/>
              <a:t>Επίδραση στην αγωγιμότητα των καναλιών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88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2465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>
                <a:solidFill>
                  <a:schemeClr val="tx1"/>
                </a:solidFill>
              </a:rPr>
              <a:t>Κυτταροσκελετός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err="1"/>
              <a:t>Ακτίνη</a:t>
            </a:r>
            <a:endParaRPr lang="el-GR" dirty="0"/>
          </a:p>
          <a:p>
            <a:pPr lvl="1"/>
            <a:r>
              <a:rPr lang="el-GR" dirty="0"/>
              <a:t>Σύνδεση με πρωτεΐνες και σχηματισμός </a:t>
            </a:r>
            <a:r>
              <a:rPr lang="el-GR" dirty="0" err="1"/>
              <a:t>γέλης</a:t>
            </a:r>
            <a:endParaRPr lang="el-GR" dirty="0"/>
          </a:p>
          <a:p>
            <a:pPr lvl="1"/>
            <a:r>
              <a:rPr lang="el-GR" dirty="0"/>
              <a:t>Εξαρτάται από το </a:t>
            </a:r>
            <a:r>
              <a:rPr lang="en-US" dirty="0"/>
              <a:t>pH</a:t>
            </a:r>
            <a:endParaRPr lang="el-GR" dirty="0"/>
          </a:p>
          <a:p>
            <a:pPr lvl="2"/>
            <a:r>
              <a:rPr lang="el-GR" dirty="0"/>
              <a:t>Κινητικότητα και σχήμα κυττάρων  </a:t>
            </a:r>
            <a:r>
              <a:rPr lang="el-GR" dirty="0" err="1"/>
              <a:t>κυτταροσκελετού</a:t>
            </a:r>
            <a:endParaRPr lang="el-GR" dirty="0"/>
          </a:p>
          <a:p>
            <a:r>
              <a:rPr lang="el-GR" dirty="0"/>
              <a:t>Πολυμερισμός στοιχείων </a:t>
            </a:r>
            <a:r>
              <a:rPr lang="el-GR" dirty="0" err="1"/>
              <a:t>κυτταροσκελετού</a:t>
            </a:r>
            <a:endParaRPr lang="el-GR" dirty="0"/>
          </a:p>
          <a:p>
            <a:pPr lvl="1"/>
            <a:r>
              <a:rPr lang="el-GR" dirty="0" err="1"/>
              <a:t>Τομπουλίνη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908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Γραμμές (μηχανισμοί) άμυνας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814513" y="2132013"/>
            <a:ext cx="5710237" cy="3817937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Φυσικοχημική εξουδετέρωση</a:t>
            </a:r>
          </a:p>
          <a:p>
            <a:pPr lvl="2" eaLnBrk="1" hangingPunct="1">
              <a:buFont typeface="Wingdings" pitchFamily="-84" charset="2"/>
              <a:buChar char="v"/>
              <a:defRPr/>
            </a:pPr>
            <a:r>
              <a:rPr lang="el-GR" sz="2000" dirty="0">
                <a:latin typeface="Calibri" pitchFamily="-84" charset="0"/>
                <a:ea typeface="ＭＳ Ｐゴシック" pitchFamily="-84" charset="-128"/>
              </a:rPr>
              <a:t>Ταχύτατη</a:t>
            </a:r>
          </a:p>
          <a:p>
            <a:pPr eaLnBrk="1" hangingPunct="1"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Αναπνευστική συμμετοχή</a:t>
            </a:r>
          </a:p>
          <a:p>
            <a:pPr lvl="2" eaLnBrk="1" hangingPunct="1">
              <a:buFont typeface="Wingdings" pitchFamily="-84" charset="2"/>
              <a:buChar char="v"/>
              <a:defRPr/>
            </a:pPr>
            <a:r>
              <a:rPr lang="el-GR" sz="2000" dirty="0">
                <a:latin typeface="Calibri" pitchFamily="-84" charset="0"/>
                <a:ea typeface="ＭＳ Ｐゴシック" pitchFamily="-84" charset="-128"/>
              </a:rPr>
              <a:t>Ταχύτατη</a:t>
            </a:r>
          </a:p>
          <a:p>
            <a:pPr eaLnBrk="1" hangingPunct="1"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Νεφρική συμμετοχή</a:t>
            </a:r>
          </a:p>
          <a:p>
            <a:pPr lvl="2" eaLnBrk="1" hangingPunct="1">
              <a:buFont typeface="Wingdings" pitchFamily="-84" charset="2"/>
              <a:buChar char="v"/>
              <a:defRPr/>
            </a:pPr>
            <a:r>
              <a:rPr lang="el-GR" sz="2000" dirty="0">
                <a:latin typeface="Calibri" pitchFamily="-84" charset="0"/>
                <a:ea typeface="ＭＳ Ｐゴシック" pitchFamily="-84" charset="-128"/>
              </a:rPr>
              <a:t>Βραδεία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chemeClr val="tx1"/>
                </a:solidFill>
              </a:rPr>
              <a:t>Ενδοκυττάρια μεταφορά μηνυμάτων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6480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r>
              <a:rPr lang="en-US" b="1" dirty="0" smtClean="0">
                <a:solidFill>
                  <a:srgbClr val="FFFF00"/>
                </a:solidFill>
              </a:rPr>
              <a:t>Ca</a:t>
            </a:r>
            <a:r>
              <a:rPr lang="el-GR" b="1" baseline="30000" dirty="0">
                <a:solidFill>
                  <a:srgbClr val="FFFF00"/>
                </a:solidFill>
              </a:rPr>
              <a:t>2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>
                <a:solidFill>
                  <a:srgbClr val="FFFF00"/>
                </a:solidFill>
              </a:rPr>
              <a:t>cAMP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/>
              <a:t>Ασβέστιο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2492896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600" dirty="0"/>
              <a:t>Μιτοχόνδρια – ενεργοποίηση αντιμεταφορέα </a:t>
            </a:r>
            <a:r>
              <a:rPr lang="en-US" sz="2600" dirty="0" smtClean="0"/>
              <a:t>Ca</a:t>
            </a:r>
            <a:r>
              <a:rPr lang="el-GR" sz="2600" baseline="30000" dirty="0"/>
              <a:t>2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</a:t>
            </a:r>
            <a:r>
              <a:rPr lang="en-US" sz="2600" dirty="0"/>
              <a:t>- H</a:t>
            </a:r>
            <a:r>
              <a:rPr lang="en-US" sz="2600" baseline="30000" dirty="0"/>
              <a:t>+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000" noProof="0" dirty="0"/>
              <a:t>Συσσώρευση </a:t>
            </a:r>
            <a:r>
              <a:rPr lang="en-US" sz="2000" noProof="0" dirty="0"/>
              <a:t>H</a:t>
            </a:r>
            <a:r>
              <a:rPr lang="en-US" sz="2000" baseline="30000" noProof="0" dirty="0"/>
              <a:t>+</a:t>
            </a:r>
            <a:r>
              <a:rPr lang="el-GR" sz="2000" noProof="0" dirty="0"/>
              <a:t> στα μιτοχόνδρια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0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Αύξηση</a:t>
            </a:r>
            <a:r>
              <a:rPr kumimoji="0" lang="el-GR" sz="20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[</a:t>
            </a:r>
            <a:r>
              <a:rPr kumimoji="0" lang="en-US" sz="20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3000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++</a:t>
            </a:r>
            <a:r>
              <a:rPr kumimoji="0" lang="en-US" sz="20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r>
              <a:rPr kumimoji="0" lang="el-GR" sz="20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στο κυτταρόπλασμα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600" dirty="0"/>
              <a:t>Κοινά ρυθμιστικά συστήματα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Μεταβολή της αναλογίας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συμμετοχής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++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H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600" dirty="0"/>
              <a:t>Σύνδεση </a:t>
            </a:r>
            <a:r>
              <a:rPr lang="en-US" sz="2600" dirty="0" smtClean="0"/>
              <a:t>Ca</a:t>
            </a:r>
            <a:r>
              <a:rPr lang="el-GR" sz="2600" baseline="30000" dirty="0"/>
              <a:t>2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</a:t>
            </a:r>
            <a:r>
              <a:rPr lang="el-GR" sz="2600" dirty="0"/>
              <a:t>με </a:t>
            </a:r>
            <a:r>
              <a:rPr lang="el-GR" sz="2600" dirty="0" err="1"/>
              <a:t>καλμοδουλίνη</a:t>
            </a:r>
            <a:endParaRPr lang="el-GR" sz="2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Σύνδεση</a:t>
            </a:r>
            <a:r>
              <a:rPr kumimoji="0" lang="el-GR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συμπλέγματος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lang="el-GR" sz="2600" baseline="30000" dirty="0"/>
              <a:t>2</a:t>
            </a:r>
            <a:r>
              <a:rPr kumimoji="0" lang="en-US" sz="26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l-GR" sz="26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καλμοδουλίνης</a:t>
            </a:r>
            <a:r>
              <a:rPr kumimoji="0" lang="el-GR" sz="26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με άλλες πρωτεΐνες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8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7844"/>
            <a:ext cx="8229600" cy="484892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tx1"/>
                </a:solidFill>
              </a:rPr>
              <a:t>Ενδοκυττάρια μεταφορά μηνυμάτων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1950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cAMP</a:t>
            </a:r>
            <a:endParaRPr lang="el-GR" sz="28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2708920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noProof="0" dirty="0"/>
              <a:t>Εξάρτηση από το </a:t>
            </a:r>
            <a:r>
              <a:rPr lang="en-US" sz="2800" noProof="0" dirty="0"/>
              <a:t>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800" noProof="0" dirty="0" err="1"/>
              <a:t>Αδενυλκυκλάση</a:t>
            </a:r>
            <a:endParaRPr lang="el-GR" sz="2800" noProof="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2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Σύνθεση</a:t>
            </a:r>
            <a:r>
              <a:rPr kumimoji="0" lang="el-GR" sz="2200" b="0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dirty="0"/>
              <a:t>cAMP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800" dirty="0"/>
              <a:t>Κυκλική </a:t>
            </a:r>
            <a:r>
              <a:rPr lang="el-GR" sz="2800" dirty="0" err="1"/>
              <a:t>νουκλεοτιδική</a:t>
            </a:r>
            <a:r>
              <a:rPr lang="el-GR" sz="2800" dirty="0"/>
              <a:t> </a:t>
            </a:r>
            <a:r>
              <a:rPr lang="el-GR" sz="2800" dirty="0" err="1"/>
              <a:t>φωσφοδιεστεράση</a:t>
            </a:r>
            <a:endParaRPr lang="el-GR" sz="28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Υδρόλυση</a:t>
            </a:r>
            <a:r>
              <a:rPr kumimoji="0" lang="el-GR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cAMP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8731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30C2084-6D9A-40C5-A6FC-5ADDC7C2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400" b="1" dirty="0"/>
              <a:t>Συμπεράσματα</a:t>
            </a:r>
            <a:endParaRPr lang="en-US" sz="34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8FE03A3-47C7-4B5A-8927-222ABB884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el-GR" sz="3000" dirty="0"/>
              <a:t>Το πρόβλημα της διατήρησης της Ο-Β ισορροπίας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Η άμυνα της φυσιολογικής </a:t>
            </a:r>
            <a:r>
              <a:rPr lang="el-GR" sz="2400" dirty="0" err="1"/>
              <a:t>αλκαλικότητας</a:t>
            </a:r>
            <a:r>
              <a:rPr lang="el-GR" sz="2400" dirty="0"/>
              <a:t> έναντι της σταθερής εφόδου των οξέων</a:t>
            </a:r>
          </a:p>
          <a:p>
            <a:r>
              <a:rPr lang="el-GR" sz="3000" dirty="0" err="1"/>
              <a:t>Εξωκυττάριο</a:t>
            </a:r>
            <a:r>
              <a:rPr lang="el-GR" sz="3000" dirty="0"/>
              <a:t> </a:t>
            </a:r>
            <a:r>
              <a:rPr lang="en-US" sz="3000" dirty="0"/>
              <a:t>pH</a:t>
            </a:r>
            <a:endParaRPr lang="el-GR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Φυσικοχημική εξουδετέρωση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Αποβολή </a:t>
            </a:r>
            <a:r>
              <a:rPr lang="en-US" sz="2400" dirty="0"/>
              <a:t>CO2</a:t>
            </a:r>
            <a:endParaRPr lang="el-GR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Νεφρική αποβολή οξέος</a:t>
            </a:r>
          </a:p>
          <a:p>
            <a:r>
              <a:rPr lang="el-GR" sz="3000" dirty="0"/>
              <a:t>Ενδοκυττάριο </a:t>
            </a:r>
            <a:r>
              <a:rPr lang="en-US" sz="3000" dirty="0"/>
              <a:t>pH</a:t>
            </a:r>
            <a:endParaRPr lang="el-GR" sz="3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Μεταφορείς ιόντων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Ενδοκυττάρια ρυθμιστικά</a:t>
            </a:r>
          </a:p>
          <a:p>
            <a:pPr lvl="2"/>
            <a:r>
              <a:rPr lang="el-GR" sz="2000" dirty="0"/>
              <a:t>Μικρή συμμετοχή</a:t>
            </a:r>
            <a:endParaRPr lang="en-US" sz="2000" dirty="0"/>
          </a:p>
          <a:p>
            <a:r>
              <a:rPr lang="el-GR" sz="3000" dirty="0"/>
              <a:t>Γιατί;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sz="2400" dirty="0"/>
              <a:t>Οι μεταβολές του </a:t>
            </a:r>
            <a:r>
              <a:rPr lang="en-US" sz="2400" dirty="0"/>
              <a:t>pH</a:t>
            </a:r>
            <a:r>
              <a:rPr lang="el-GR" sz="2400" dirty="0"/>
              <a:t> επιδρούν δυσμενώς σε πληθώρα κυτταρικών λειτουργιών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l-GR" sz="2600" dirty="0"/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2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  Πρώτη γραμμή άμυνας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27700" y="2052925"/>
            <a:ext cx="7776748" cy="419548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l-GR" sz="26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Φυσικοχημική εξουδετέρωση</a:t>
            </a:r>
          </a:p>
          <a:p>
            <a:pPr eaLnBrk="1" hangingPunct="1">
              <a:defRPr/>
            </a:pPr>
            <a:endParaRPr lang="el-GR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</a:t>
            </a:r>
            <a:r>
              <a:rPr lang="el-GR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Ισχυρό οξύ + Ρυθμιστικό άλας    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</a:t>
            </a:r>
            <a:r>
              <a:rPr lang="el-GR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Ουδέτερο άλας + ασθενές οξύ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</a:t>
            </a:r>
            <a:r>
              <a:rPr lang="el-GR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Η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+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</a:t>
            </a:r>
            <a:r>
              <a:rPr lang="el-GR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 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Cl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+ Na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+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+ HCO</a:t>
            </a:r>
            <a:r>
              <a:rPr lang="en-US" sz="20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     Na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+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+ Cl</a:t>
            </a:r>
            <a:r>
              <a:rPr lang="en-US" sz="2000" baseline="30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  + H</a:t>
            </a:r>
            <a:r>
              <a:rPr lang="en-US" sz="20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2</a:t>
            </a:r>
            <a:r>
              <a:rPr lang="en-US" sz="2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CO</a:t>
            </a:r>
            <a:r>
              <a:rPr lang="en-US" sz="2000" baseline="-25000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3</a:t>
            </a:r>
            <a:endParaRPr lang="el-GR" sz="1200" baseline="-25000" dirty="0">
              <a:solidFill>
                <a:srgbClr val="FFFFFF"/>
              </a:solidFill>
              <a:latin typeface="Calibri" pitchFamily="-84" charset="0"/>
              <a:ea typeface="ＭＳ Ｐゴシック" pitchFamily="-84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1880" y="3645024"/>
            <a:ext cx="285750" cy="73025"/>
            <a:chOff x="3714750" y="3213100"/>
            <a:chExt cx="285750" cy="73025"/>
          </a:xfrm>
        </p:grpSpPr>
        <p:cxnSp>
          <p:nvCxnSpPr>
            <p:cNvPr id="16" name="15 - Ευθύγραμμο βέλος σύνδεσης"/>
            <p:cNvCxnSpPr/>
            <p:nvPr/>
          </p:nvCxnSpPr>
          <p:spPr>
            <a:xfrm>
              <a:off x="3714750" y="3213100"/>
              <a:ext cx="28575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ύγραμμο βέλος σύνδεσης"/>
            <p:cNvCxnSpPr/>
            <p:nvPr/>
          </p:nvCxnSpPr>
          <p:spPr>
            <a:xfrm rot="10800000">
              <a:off x="3714750" y="3284538"/>
              <a:ext cx="285750" cy="15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427984" y="3248025"/>
            <a:ext cx="357187" cy="73025"/>
            <a:chOff x="4062412" y="2855913"/>
            <a:chExt cx="357188" cy="73025"/>
          </a:xfrm>
        </p:grpSpPr>
        <p:cxnSp>
          <p:nvCxnSpPr>
            <p:cNvPr id="18" name="17 - Ευθύγραμμο βέλος σύνδεσης"/>
            <p:cNvCxnSpPr/>
            <p:nvPr/>
          </p:nvCxnSpPr>
          <p:spPr>
            <a:xfrm>
              <a:off x="4062412" y="2855913"/>
              <a:ext cx="357188" cy="158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- Ευθύγραμμο βέλος σύνδεσης"/>
            <p:cNvCxnSpPr/>
            <p:nvPr/>
          </p:nvCxnSpPr>
          <p:spPr>
            <a:xfrm rot="10800000">
              <a:off x="4062412" y="2927350"/>
              <a:ext cx="357188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39975" y="1916113"/>
            <a:ext cx="390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12H</a:t>
            </a:r>
            <a:r>
              <a:rPr lang="en-US" sz="14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CO</a:t>
            </a:r>
            <a:r>
              <a:rPr lang="en-US" sz="1400">
                <a:solidFill>
                  <a:srgbClr val="FFFFFF"/>
                </a:solidFill>
              </a:rPr>
              <a:t>3      </a:t>
            </a:r>
            <a:r>
              <a:rPr lang="en-US">
                <a:solidFill>
                  <a:srgbClr val="FFFFFF"/>
                </a:solidFill>
              </a:rPr>
              <a:t>      12CO</a:t>
            </a:r>
            <a:r>
              <a:rPr lang="en-US" sz="14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 + 12H</a:t>
            </a:r>
            <a:r>
              <a:rPr lang="en-US" sz="1400">
                <a:solidFill>
                  <a:srgbClr val="FFFFFF"/>
                </a:solidFill>
              </a:rPr>
              <a:t>2</a:t>
            </a:r>
            <a:r>
              <a:rPr lang="en-US">
                <a:solidFill>
                  <a:srgbClr val="FFFFFF"/>
                </a:solidFill>
              </a:rPr>
              <a:t>O  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1331913" y="1125538"/>
            <a:ext cx="687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12 </a:t>
            </a:r>
            <a:r>
              <a:rPr lang="en-US" dirty="0" err="1">
                <a:solidFill>
                  <a:srgbClr val="FFFFFF"/>
                </a:solidFill>
              </a:rPr>
              <a:t>HCl</a:t>
            </a:r>
            <a:r>
              <a:rPr lang="en-US" dirty="0">
                <a:solidFill>
                  <a:srgbClr val="FFFFFF"/>
                </a:solidFill>
              </a:rPr>
              <a:t> + 24 </a:t>
            </a:r>
            <a:r>
              <a:rPr lang="en-US" dirty="0" smtClean="0">
                <a:solidFill>
                  <a:srgbClr val="FFFFFF"/>
                </a:solidFill>
              </a:rPr>
              <a:t>NaHCO</a:t>
            </a:r>
            <a:r>
              <a:rPr lang="en-US" sz="14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            </a:t>
            </a:r>
            <a:r>
              <a:rPr lang="en-US" dirty="0">
                <a:solidFill>
                  <a:srgbClr val="FFFFFF"/>
                </a:solidFill>
              </a:rPr>
              <a:t>12NaCl + 12 NaHCO</a:t>
            </a:r>
            <a:r>
              <a:rPr lang="en-US" sz="1400" dirty="0">
                <a:solidFill>
                  <a:srgbClr val="FFFFFF"/>
                </a:solidFill>
              </a:rPr>
              <a:t>3</a:t>
            </a:r>
            <a:r>
              <a:rPr lang="en-US" dirty="0">
                <a:solidFill>
                  <a:srgbClr val="FFFFFF"/>
                </a:solidFill>
              </a:rPr>
              <a:t> + 12H</a:t>
            </a:r>
            <a:r>
              <a:rPr lang="en-US" sz="1400" dirty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sz="1400" dirty="0">
                <a:solidFill>
                  <a:srgbClr val="FFFFFF"/>
                </a:solidFill>
              </a:rPr>
              <a:t>3</a:t>
            </a:r>
            <a:endParaRPr lang="el-GR" sz="1400" dirty="0">
              <a:solidFill>
                <a:srgbClr val="FFFFFF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476375" y="2708275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3203575" y="2924175"/>
            <a:ext cx="165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3348038" y="2492375"/>
            <a:ext cx="1800225" cy="369888"/>
          </a:xfrm>
          <a:prstGeom prst="rect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24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348038" y="2997200"/>
            <a:ext cx="134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2 </a:t>
            </a:r>
            <a:r>
              <a:rPr lang="en-US" dirty="0">
                <a:solidFill>
                  <a:srgbClr val="FFFFFF"/>
                </a:solidFill>
              </a:rPr>
              <a:t>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1476375" y="3716338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l-GR" dirty="0" smtClean="0">
                <a:solidFill>
                  <a:srgbClr val="FFFFFF"/>
                </a:solidFill>
              </a:rPr>
              <a:t>6,</a:t>
            </a:r>
            <a:r>
              <a:rPr lang="en-US" dirty="0" smtClean="0">
                <a:solidFill>
                  <a:srgbClr val="FFFFFF"/>
                </a:solidFill>
              </a:rPr>
              <a:t>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1476375" y="4581525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 flipH="1">
            <a:off x="3203575" y="39338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 flipH="1" flipV="1">
            <a:off x="3419475" y="47974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3708400" y="35734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12 mmol/l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3400425" y="3952875"/>
            <a:ext cx="1976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(</a:t>
            </a:r>
            <a:r>
              <a:rPr lang="en-US" dirty="0" smtClean="0">
                <a:solidFill>
                  <a:srgbClr val="FFFFFF"/>
                </a:solidFill>
              </a:rPr>
              <a:t>1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2 </a:t>
            </a:r>
            <a:r>
              <a:rPr lang="en-US" dirty="0">
                <a:solidFill>
                  <a:srgbClr val="FFFFFF"/>
                </a:solidFill>
              </a:rPr>
              <a:t>+12)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3635375" y="4437063"/>
            <a:ext cx="1282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</a:t>
            </a:r>
            <a:r>
              <a:rPr lang="el-GR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3492500" y="4868863"/>
            <a:ext cx="147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13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2 </a:t>
            </a:r>
            <a:r>
              <a:rPr lang="en-US" dirty="0">
                <a:solidFill>
                  <a:srgbClr val="FFFFFF"/>
                </a:solidFill>
              </a:rPr>
              <a:t>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32" name="Text Box 20"/>
          <p:cNvSpPr txBox="1">
            <a:spLocks noChangeArrowheads="1"/>
          </p:cNvSpPr>
          <p:nvPr/>
        </p:nvSpPr>
        <p:spPr bwMode="auto">
          <a:xfrm>
            <a:off x="1476375" y="5516563"/>
            <a:ext cx="12153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</a:t>
            </a:r>
            <a:r>
              <a:rPr lang="el-GR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rgbClr val="FFFFFF"/>
                </a:solidFill>
              </a:rPr>
              <a:t>06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9233" name="Line 21"/>
          <p:cNvSpPr>
            <a:spLocks noChangeShapeType="1"/>
          </p:cNvSpPr>
          <p:nvPr/>
        </p:nvSpPr>
        <p:spPr bwMode="auto">
          <a:xfrm>
            <a:off x="3851722" y="126876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9234" name="Line 22"/>
          <p:cNvSpPr>
            <a:spLocks noChangeShapeType="1"/>
          </p:cNvSpPr>
          <p:nvPr/>
        </p:nvSpPr>
        <p:spPr bwMode="auto">
          <a:xfrm flipH="1">
            <a:off x="3779912" y="134076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64136" y="2060575"/>
            <a:ext cx="431800" cy="73025"/>
            <a:chOff x="3492500" y="2060575"/>
            <a:chExt cx="431800" cy="73025"/>
          </a:xfrm>
        </p:grpSpPr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3492500" y="20605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7" name="Line 24"/>
            <p:cNvSpPr>
              <a:spLocks noChangeShapeType="1"/>
            </p:cNvSpPr>
            <p:nvPr/>
          </p:nvSpPr>
          <p:spPr bwMode="auto">
            <a:xfrm flipH="1">
              <a:off x="3492500" y="2133600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200" b="1" dirty="0">
                <a:solidFill>
                  <a:srgbClr val="FFFFFF"/>
                </a:solidFill>
                <a:latin typeface="Calibri" pitchFamily="-84" charset="0"/>
                <a:ea typeface="ＭＳ Ｐゴシック" pitchFamily="-84" charset="-128"/>
              </a:rPr>
              <a:t>Δεύτερη γραμμή άμυνας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692275" y="170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895600" y="1700213"/>
            <a:ext cx="296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FFFFFF"/>
                </a:solidFill>
              </a:rPr>
              <a:t>Αναπνευστική συμμετοχή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527175" y="2584450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6,1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3276600" y="2781300"/>
            <a:ext cx="1582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492500" y="2349500"/>
            <a:ext cx="1282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3255963" y="2800350"/>
            <a:ext cx="1871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1,2 </a:t>
            </a:r>
            <a:r>
              <a:rPr lang="en-US" dirty="0">
                <a:solidFill>
                  <a:srgbClr val="FFFFFF"/>
                </a:solidFill>
              </a:rPr>
              <a:t>+ </a:t>
            </a:r>
            <a:r>
              <a:rPr lang="en-US" dirty="0" smtClean="0">
                <a:solidFill>
                  <a:srgbClr val="FFFFFF"/>
                </a:solidFill>
              </a:rPr>
              <a:t>12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2484438" y="3213100"/>
            <a:ext cx="3821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FFFF"/>
                </a:solidFill>
              </a:rPr>
              <a:t>Αποβολή του </a:t>
            </a:r>
            <a:r>
              <a:rPr lang="en-US">
                <a:solidFill>
                  <a:srgbClr val="FFFFFF"/>
                </a:solidFill>
              </a:rPr>
              <a:t>CO</a:t>
            </a:r>
            <a:r>
              <a:rPr lang="en-US" sz="1400">
                <a:solidFill>
                  <a:srgbClr val="FFFFFF"/>
                </a:solidFill>
              </a:rPr>
              <a:t>2</a:t>
            </a:r>
            <a:r>
              <a:rPr lang="el-GR">
                <a:solidFill>
                  <a:srgbClr val="FFFFFF"/>
                </a:solidFill>
              </a:rPr>
              <a:t> από τους πνεύμονες</a:t>
            </a: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1619250" y="3789363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6,1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1619250" y="4365625"/>
            <a:ext cx="2616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6,1 </a:t>
            </a:r>
            <a:r>
              <a:rPr lang="en-US" dirty="0">
                <a:solidFill>
                  <a:srgbClr val="FFFFFF"/>
                </a:solidFill>
              </a:rPr>
              <a:t>+ log10 = </a:t>
            </a:r>
            <a:r>
              <a:rPr lang="en-US" dirty="0" smtClean="0">
                <a:solidFill>
                  <a:srgbClr val="FFFFFF"/>
                </a:solidFill>
              </a:rPr>
              <a:t>7,1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619250" y="4941888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6,1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1619250" y="5589588"/>
            <a:ext cx="1771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6,1 </a:t>
            </a:r>
            <a:r>
              <a:rPr lang="en-US" dirty="0">
                <a:solidFill>
                  <a:srgbClr val="FFFFFF"/>
                </a:solidFill>
              </a:rPr>
              <a:t>+ log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1619250" y="6165850"/>
            <a:ext cx="1279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pH = </a:t>
            </a:r>
            <a:r>
              <a:rPr lang="en-US" dirty="0" smtClean="0">
                <a:solidFill>
                  <a:srgbClr val="FFFFFF"/>
                </a:solidFill>
              </a:rPr>
              <a:t>7,34 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3419475" y="4005263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3419475" y="5157788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3419475" y="580548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258" name="Text Box 21"/>
          <p:cNvSpPr txBox="1">
            <a:spLocks noChangeArrowheads="1"/>
          </p:cNvSpPr>
          <p:nvPr/>
        </p:nvSpPr>
        <p:spPr bwMode="auto">
          <a:xfrm>
            <a:off x="3492500" y="3644900"/>
            <a:ext cx="1282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12</a:t>
            </a:r>
            <a:r>
              <a:rPr lang="en-US" dirty="0" smtClean="0">
                <a:solidFill>
                  <a:srgbClr val="FFFFFF"/>
                </a:solidFill>
              </a:rPr>
              <a:t>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3543300" y="3952875"/>
            <a:ext cx="1346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1,2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>
            <a:off x="4067175" y="4724400"/>
            <a:ext cx="1282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61" name="Text Box 24"/>
          <p:cNvSpPr txBox="1">
            <a:spLocks noChangeArrowheads="1"/>
          </p:cNvSpPr>
          <p:nvPr/>
        </p:nvSpPr>
        <p:spPr bwMode="auto">
          <a:xfrm>
            <a:off x="3616325" y="5105400"/>
            <a:ext cx="1938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0,03 </a:t>
            </a:r>
            <a:r>
              <a:rPr lang="en-US" dirty="0">
                <a:solidFill>
                  <a:srgbClr val="FFFFFF"/>
                </a:solidFill>
              </a:rPr>
              <a:t>x </a:t>
            </a:r>
            <a:r>
              <a:rPr lang="en-US" dirty="0" smtClean="0">
                <a:solidFill>
                  <a:srgbClr val="FFFFFF"/>
                </a:solidFill>
              </a:rPr>
              <a:t>23 mmHg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62" name="Text Box 25"/>
          <p:cNvSpPr txBox="1">
            <a:spLocks noChangeArrowheads="1"/>
          </p:cNvSpPr>
          <p:nvPr/>
        </p:nvSpPr>
        <p:spPr bwMode="auto">
          <a:xfrm>
            <a:off x="3471863" y="5465763"/>
            <a:ext cx="1282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12 mmol/l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3471863" y="5786438"/>
            <a:ext cx="1475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0,69 mmol/l</a:t>
            </a:r>
            <a:endParaRPr lang="el-GR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l-GR" sz="3600" b="1" dirty="0">
                <a:latin typeface="Calibri" pitchFamily="-84" charset="0"/>
                <a:ea typeface="ＭＳ Ｐゴシック" pitchFamily="-84" charset="-128"/>
              </a:rPr>
              <a:t>         Τρίτη γραμμή άμυνας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3138" y="2060575"/>
            <a:ext cx="7631112" cy="3240088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dirty="0" err="1">
                <a:latin typeface="Calibri" pitchFamily="-84" charset="0"/>
                <a:ea typeface="ＭＳ Ｐゴシック" pitchFamily="-84" charset="-128"/>
              </a:rPr>
              <a:t>Επαναρρόφηση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των διηθούμενων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2800" baseline="-25000" dirty="0"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2800" baseline="30000" dirty="0">
                <a:latin typeface="Calibri" pitchFamily="-84" charset="0"/>
                <a:ea typeface="ＭＳ Ｐゴシック" pitchFamily="-84" charset="-128"/>
              </a:rPr>
              <a:t>-</a:t>
            </a:r>
          </a:p>
          <a:p>
            <a:pPr eaLnBrk="1" hangingPunct="1">
              <a:defRPr/>
            </a:pPr>
            <a:r>
              <a:rPr lang="el-GR" sz="2800" dirty="0" err="1">
                <a:latin typeface="Calibri" pitchFamily="-84" charset="0"/>
                <a:ea typeface="ＭＳ Ｐゴシック" pitchFamily="-84" charset="-128"/>
              </a:rPr>
              <a:t>Επανασύνθεση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και αναπλήρωση των συνεχώς εξαντλούμενων αποθηκών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HCO</a:t>
            </a:r>
            <a:r>
              <a:rPr lang="en-US" sz="2800" baseline="-25000" dirty="0">
                <a:latin typeface="Calibri" pitchFamily="-84" charset="0"/>
                <a:ea typeface="ＭＳ Ｐゴシック" pitchFamily="-84" charset="-128"/>
              </a:rPr>
              <a:t>3</a:t>
            </a:r>
            <a:r>
              <a:rPr lang="en-US" sz="2800" baseline="30000" dirty="0">
                <a:latin typeface="Calibri" pitchFamily="-84" charset="0"/>
                <a:ea typeface="ＭＳ Ｐゴシック" pitchFamily="-84" charset="-128"/>
              </a:rPr>
              <a:t>-</a:t>
            </a: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 κατά τη φυσικοχημική εξουδετέρωση</a:t>
            </a:r>
          </a:p>
          <a:p>
            <a:pPr eaLnBrk="1" hangingPunct="1">
              <a:defRPr/>
            </a:pPr>
            <a:r>
              <a:rPr lang="el-GR" sz="2800" dirty="0">
                <a:latin typeface="Calibri" pitchFamily="-84" charset="0"/>
                <a:ea typeface="ＭＳ Ｐゴシック" pitchFamily="-84" charset="-128"/>
              </a:rPr>
              <a:t>Αποβολή </a:t>
            </a:r>
            <a:r>
              <a:rPr lang="en-US" sz="2800" dirty="0">
                <a:latin typeface="Calibri" pitchFamily="-84" charset="0"/>
                <a:ea typeface="ＭＳ Ｐゴシック" pitchFamily="-84" charset="-128"/>
              </a:rPr>
              <a:t>H</a:t>
            </a:r>
            <a:r>
              <a:rPr lang="en-US" sz="2800" baseline="30000" dirty="0">
                <a:latin typeface="Calibri" pitchFamily="-84" charset="0"/>
                <a:ea typeface="ＭＳ Ｐゴシック" pitchFamily="-84" charset="-128"/>
              </a:rPr>
              <a:t>+</a:t>
            </a:r>
            <a:endParaRPr lang="el-GR" sz="2800" dirty="0">
              <a:latin typeface="Calibri" pitchFamily="-84" charset="0"/>
              <a:ea typeface="ＭＳ Ｐゴシック" pitchFamily="-84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1268413"/>
            <a:ext cx="525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>
                <a:solidFill>
                  <a:schemeClr val="tx2"/>
                </a:solidFill>
              </a:rPr>
              <a:t>Νεφρική συμμετοχή</a:t>
            </a: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348038" y="4221163"/>
            <a:ext cx="4032250" cy="2089150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211960" y="4792831"/>
            <a:ext cx="27366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chemeClr val="folHlink"/>
                </a:solidFill>
              </a:rPr>
              <a:t>Απέκκριση Η</a:t>
            </a:r>
            <a:r>
              <a:rPr lang="el-GR" sz="2400" b="1" baseline="30000" dirty="0">
                <a:solidFill>
                  <a:schemeClr val="folHlink"/>
                </a:solidFill>
              </a:rPr>
              <a:t>+</a:t>
            </a:r>
            <a:endParaRPr lang="el-GR" sz="2400" b="1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chemeClr val="folHlink"/>
                </a:solidFill>
              </a:rPr>
              <a:t>Σύνθεση </a:t>
            </a:r>
            <a:r>
              <a:rPr lang="en-US" sz="2400" b="1" dirty="0">
                <a:solidFill>
                  <a:schemeClr val="folHlink"/>
                </a:solidFill>
              </a:rPr>
              <a:t>NH</a:t>
            </a:r>
            <a:r>
              <a:rPr lang="en-US" sz="2400" b="1" baseline="-25000" dirty="0">
                <a:solidFill>
                  <a:schemeClr val="folHlink"/>
                </a:solidFill>
              </a:rPr>
              <a:t>4</a:t>
            </a:r>
            <a:r>
              <a:rPr lang="en-US" sz="2400" b="1" baseline="30000" dirty="0">
                <a:solidFill>
                  <a:schemeClr val="folHlink"/>
                </a:solidFill>
              </a:rPr>
              <a:t>+</a:t>
            </a:r>
            <a:endParaRPr lang="el-GR" sz="24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538</TotalTime>
  <Words>1551</Words>
  <Application>Microsoft Office PowerPoint</Application>
  <PresentationFormat>Προβολή στην οθόνη (4:3)</PresentationFormat>
  <Paragraphs>332</Paragraphs>
  <Slides>52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Ιόν</vt:lpstr>
      <vt:lpstr>Φυσιολογία της οξεοβασικής ισορροπίας. Επίδραση του pH στις κυτταρικές λειτουργίες.</vt:lpstr>
      <vt:lpstr>Πηγές οξέων</vt:lpstr>
      <vt:lpstr>Το πρόβλημα της διατήρησης της οξεοβασικής ισορροπίας</vt:lpstr>
      <vt:lpstr>Παρουσίαση του PowerPoint</vt:lpstr>
      <vt:lpstr>Γραμμές (μηχανισμοί) άμυνας</vt:lpstr>
      <vt:lpstr>         Πρώτη γραμμή άμυνας</vt:lpstr>
      <vt:lpstr>Παρουσίαση του PowerPoint</vt:lpstr>
      <vt:lpstr>Δεύτερη γραμμή άμυνας</vt:lpstr>
      <vt:lpstr>         Τρίτη γραμμή άμυνας</vt:lpstr>
      <vt:lpstr>Παρουσίαση του PowerPoint</vt:lpstr>
      <vt:lpstr>Παρουσίαση του PowerPoint</vt:lpstr>
      <vt:lpstr>Παράγοντες που ρυθμίζουν την επαναρρόφηση HCO3- στο εγγύς εσπειραμένο σωληνάριο</vt:lpstr>
      <vt:lpstr>Ανασύνθεση και προσθήκη HCO3-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Μηχανισμοί επίδρασης των μεταβολών του εξωκυττάριου στο ενδοκυττάριο pH</vt:lpstr>
      <vt:lpstr>Ενδοκυττάριο pH</vt:lpstr>
      <vt:lpstr>Μηχανισμοί διατήρησης της σταθερότητας του pH</vt:lpstr>
      <vt:lpstr>Ενδοκυττάρια ρυθμιστικά συστήματα   Iολ = ΙΟΒ + ΙHCO3-</vt:lpstr>
      <vt:lpstr>Iολ = ΙΟΒ + ΙHCO3-</vt:lpstr>
      <vt:lpstr>Παραγωγή και κατανάλωση οξέων δια μέσου του μεταβολισμού   Παραγωγή</vt:lpstr>
      <vt:lpstr>Παραγωγή και κατανάλωση οξέων δια μέσου του μεταβολισμού    Κατανάλωση οξέων</vt:lpstr>
      <vt:lpstr>Ενεργητική διαμεμβρανική μεταφορά οξέων και βάσεων   Μεταφορείς ιόντων</vt:lpstr>
      <vt:lpstr>Αντιμεταφορέας Na+-H+</vt:lpstr>
      <vt:lpstr>H+-ATPases  (αντλίες πρωτονίων)</vt:lpstr>
      <vt:lpstr>H+-ATPases  Νεφρική έκφραση</vt:lpstr>
      <vt:lpstr>H+-ATPases - Λειτουργικά χαρακτηριστικά</vt:lpstr>
      <vt:lpstr>Ρύθμιση του pHκ</vt:lpstr>
      <vt:lpstr>dpHκ/dt = λ/I x (PA-PE)</vt:lpstr>
      <vt:lpstr>dpHκ/dt = λ/I x (PA-PE)</vt:lpstr>
      <vt:lpstr>dpHκ/dt = λ/I x (PA-PE)</vt:lpstr>
      <vt:lpstr>dpHκ/dt = λ/I x (PA-PE)</vt:lpstr>
      <vt:lpstr>Οξεία φόρτιση του κυττάρου με οξύ</vt:lpstr>
      <vt:lpstr>Κατά τη διάρκεια επαναφοράς του pHκ</vt:lpstr>
      <vt:lpstr>Παρουσίαση του PowerPoint</vt:lpstr>
      <vt:lpstr>Πρωτεΐνες</vt:lpstr>
      <vt:lpstr>Μεταβολές του pH και κυτταρικές λειτουργίες (Ι)</vt:lpstr>
      <vt:lpstr>Μεταβολές του pH και κυτταρικές λειτουργίες (ΙΙ)</vt:lpstr>
      <vt:lpstr>Ένζυμα  Φωσφοροφρουκτοκινάση</vt:lpstr>
      <vt:lpstr>Αρτηριακό τοίχωμα </vt:lpstr>
      <vt:lpstr>Μυική συστολή</vt:lpstr>
      <vt:lpstr>Ανοσοποιητικό Σύστημα</vt:lpstr>
      <vt:lpstr>Διακυτταρική σύνδεση</vt:lpstr>
      <vt:lpstr>Σύνθεση DNA και κυτταρική ανάπτυξη </vt:lpstr>
      <vt:lpstr>Διαμεμβρανική αγωγιμότητα</vt:lpstr>
      <vt:lpstr>Κυτταροσκελετός</vt:lpstr>
      <vt:lpstr>Ενδοκυττάρια μεταφορά μηνυμάτων</vt:lpstr>
      <vt:lpstr>Ενδοκυττάρια μεταφορά μηνυμάτων</vt:lpstr>
      <vt:lpstr>Συμπεράσματα</vt:lpstr>
    </vt:vector>
  </TitlesOfParts>
  <Company>Goldfish_92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ΡΥΘΜΙΣΗ ΤΟΥ ΕΝΔΟΚΥΤΤΑΡΙΟΥ pH</dc:title>
  <dc:creator>jabarlee</dc:creator>
  <cp:lastModifiedBy>skn</cp:lastModifiedBy>
  <cp:revision>130</cp:revision>
  <dcterms:created xsi:type="dcterms:W3CDTF">2015-05-24T13:30:15Z</dcterms:created>
  <dcterms:modified xsi:type="dcterms:W3CDTF">2017-09-24T06:09:25Z</dcterms:modified>
</cp:coreProperties>
</file>